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6AA6C3-6F0B-409A-9CC5-42585A339F2F}">
          <p14:sldIdLst>
            <p14:sldId id="256"/>
            <p14:sldId id="257"/>
            <p14:sldId id="258"/>
            <p14:sldId id="259"/>
            <p14:sldId id="260"/>
            <p14:sldId id="261"/>
            <p14:sldId id="262"/>
            <p14:sldId id="263"/>
            <p14:sldId id="265"/>
            <p14:sldId id="266"/>
            <p14:sldId id="267"/>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4495" autoAdjust="0"/>
  </p:normalViewPr>
  <p:slideViewPr>
    <p:cSldViewPr>
      <p:cViewPr varScale="1">
        <p:scale>
          <a:sx n="32" d="100"/>
          <a:sy n="32" d="100"/>
        </p:scale>
        <p:origin x="1444" y="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ntor%20Gail\Desktop\CDG\CDG\Hebrew%20College\HC%20GRSem\Data%20-%20Survey%20Monkey%20and%20Web%20Reports\Combined%20Data%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Sheet1!$A$35:$A$42</c:f>
              <c:strCache>
                <c:ptCount val="8"/>
                <c:pt idx="0">
                  <c:v>a To demonstrate how music was used as a form of resistance during the Holocaust</c:v>
                </c:pt>
                <c:pt idx="1">
                  <c:v>b To introduce students to the period, and/or historical background of the Holocaust</c:v>
                </c:pt>
                <c:pt idx="2">
                  <c:v>c As an educational tool for enhanced memory and understanding of subject matter</c:v>
                </c:pt>
                <c:pt idx="3">
                  <c:v>d To create empathy and personal connections with victims of the Holocaust</c:v>
                </c:pt>
                <c:pt idx="4">
                  <c:v>e As an educational tool for interdisciplinary/differentiated instruction</c:v>
                </c:pt>
                <c:pt idx="5">
                  <c:v>f To shape views relative to ideas of social justice, discrimination, and acceptance of others</c:v>
                </c:pt>
                <c:pt idx="6">
                  <c:v>g To create "parallels" to other places and times where genocide occurs</c:v>
                </c:pt>
                <c:pt idx="7">
                  <c:v>h Other</c:v>
                </c:pt>
              </c:strCache>
            </c:strRef>
          </c:cat>
          <c:val>
            <c:numRef>
              <c:f>Sheet1!$B$35:$B$42</c:f>
              <c:numCache>
                <c:formatCode>General</c:formatCode>
                <c:ptCount val="8"/>
              </c:numCache>
            </c:numRef>
          </c:val>
          <c:extLst>
            <c:ext xmlns:c16="http://schemas.microsoft.com/office/drawing/2014/chart" uri="{C3380CC4-5D6E-409C-BE32-E72D297353CC}">
              <c16:uniqueId val="{00000000-36E3-4DD8-9FA4-CE8F2400748C}"/>
            </c:ext>
          </c:extLst>
        </c:ser>
        <c:ser>
          <c:idx val="1"/>
          <c:order val="1"/>
          <c:invertIfNegative val="0"/>
          <c:cat>
            <c:strRef>
              <c:f>Sheet1!$A$35:$A$42</c:f>
              <c:strCache>
                <c:ptCount val="8"/>
                <c:pt idx="0">
                  <c:v>a To demonstrate how music was used as a form of resistance during the Holocaust</c:v>
                </c:pt>
                <c:pt idx="1">
                  <c:v>b To introduce students to the period, and/or historical background of the Holocaust</c:v>
                </c:pt>
                <c:pt idx="2">
                  <c:v>c As an educational tool for enhanced memory and understanding of subject matter</c:v>
                </c:pt>
                <c:pt idx="3">
                  <c:v>d To create empathy and personal connections with victims of the Holocaust</c:v>
                </c:pt>
                <c:pt idx="4">
                  <c:v>e As an educational tool for interdisciplinary/differentiated instruction</c:v>
                </c:pt>
                <c:pt idx="5">
                  <c:v>f To shape views relative to ideas of social justice, discrimination, and acceptance of others</c:v>
                </c:pt>
                <c:pt idx="6">
                  <c:v>g To create "parallels" to other places and times where genocide occurs</c:v>
                </c:pt>
                <c:pt idx="7">
                  <c:v>h Other</c:v>
                </c:pt>
              </c:strCache>
            </c:strRef>
          </c:cat>
          <c:val>
            <c:numRef>
              <c:f>Sheet1!$C$35:$C$42</c:f>
              <c:numCache>
                <c:formatCode>0.00%</c:formatCode>
                <c:ptCount val="8"/>
                <c:pt idx="0">
                  <c:v>0.70731707317073167</c:v>
                </c:pt>
                <c:pt idx="1">
                  <c:v>0.63414634146341464</c:v>
                </c:pt>
                <c:pt idx="2">
                  <c:v>0.34146341463414637</c:v>
                </c:pt>
                <c:pt idx="3">
                  <c:v>0.63414634146341464</c:v>
                </c:pt>
                <c:pt idx="4">
                  <c:v>0.3902439024390244</c:v>
                </c:pt>
                <c:pt idx="5">
                  <c:v>0.36585365853658536</c:v>
                </c:pt>
                <c:pt idx="6">
                  <c:v>0.24390243902439024</c:v>
                </c:pt>
                <c:pt idx="7">
                  <c:v>0.36585365853658536</c:v>
                </c:pt>
              </c:numCache>
            </c:numRef>
          </c:val>
          <c:extLst>
            <c:ext xmlns:c16="http://schemas.microsoft.com/office/drawing/2014/chart" uri="{C3380CC4-5D6E-409C-BE32-E72D297353CC}">
              <c16:uniqueId val="{00000001-36E3-4DD8-9FA4-CE8F2400748C}"/>
            </c:ext>
          </c:extLst>
        </c:ser>
        <c:dLbls>
          <c:showLegendKey val="0"/>
          <c:showVal val="0"/>
          <c:showCatName val="0"/>
          <c:showSerName val="0"/>
          <c:showPercent val="0"/>
          <c:showBubbleSize val="0"/>
        </c:dLbls>
        <c:gapWidth val="150"/>
        <c:axId val="207753216"/>
        <c:axId val="207754752"/>
      </c:barChart>
      <c:catAx>
        <c:axId val="207753216"/>
        <c:scaling>
          <c:orientation val="minMax"/>
        </c:scaling>
        <c:delete val="0"/>
        <c:axPos val="l"/>
        <c:numFmt formatCode="General" sourceLinked="0"/>
        <c:majorTickMark val="out"/>
        <c:minorTickMark val="none"/>
        <c:tickLblPos val="nextTo"/>
        <c:crossAx val="207754752"/>
        <c:crosses val="autoZero"/>
        <c:auto val="1"/>
        <c:lblAlgn val="ctr"/>
        <c:lblOffset val="100"/>
        <c:noMultiLvlLbl val="0"/>
      </c:catAx>
      <c:valAx>
        <c:axId val="207754752"/>
        <c:scaling>
          <c:orientation val="minMax"/>
        </c:scaling>
        <c:delete val="0"/>
        <c:axPos val="b"/>
        <c:majorGridlines/>
        <c:numFmt formatCode="General" sourceLinked="1"/>
        <c:majorTickMark val="out"/>
        <c:minorTickMark val="none"/>
        <c:tickLblPos val="nextTo"/>
        <c:crossAx val="20775321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134AAE-57C1-4500-93F6-131AD49D9335}" type="datetimeFigureOut">
              <a:rPr lang="en-US" smtClean="0"/>
              <a:t>6/22/2016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8ABAD-8E2D-403E-93BA-147A133A7294}" type="slidenum">
              <a:rPr lang="en-US" smtClean="0"/>
              <a:t>‹#›</a:t>
            </a:fld>
            <a:endParaRPr lang="en-US"/>
          </a:p>
        </p:txBody>
      </p:sp>
    </p:spTree>
    <p:extLst>
      <p:ext uri="{BB962C8B-B14F-4D97-AF65-F5344CB8AC3E}">
        <p14:creationId xmlns:p14="http://schemas.microsoft.com/office/powerpoint/2010/main" val="409552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1</a:t>
            </a:fld>
            <a:endParaRPr lang="en-US"/>
          </a:p>
        </p:txBody>
      </p:sp>
    </p:spTree>
    <p:extLst>
      <p:ext uri="{BB962C8B-B14F-4D97-AF65-F5344CB8AC3E}">
        <p14:creationId xmlns:p14="http://schemas.microsoft.com/office/powerpoint/2010/main" val="270197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one example of how</a:t>
            </a:r>
            <a:r>
              <a:rPr lang="en-US" sz="1200" kern="1200" baseline="0" dirty="0">
                <a:solidFill>
                  <a:schemeClr val="tx1"/>
                </a:solidFill>
                <a:effectLst/>
                <a:latin typeface="+mn-lt"/>
                <a:ea typeface="+mn-ea"/>
                <a:cs typeface="+mn-cs"/>
              </a:rPr>
              <a:t> music in the classroom can reinforce both historical and global messages, </a:t>
            </a:r>
            <a:r>
              <a:rPr lang="en-US" sz="1200" kern="1200" dirty="0">
                <a:solidFill>
                  <a:schemeClr val="tx1"/>
                </a:solidFill>
                <a:effectLst/>
                <a:latin typeface="+mn-lt"/>
                <a:ea typeface="+mn-ea"/>
                <a:cs typeface="+mn-cs"/>
              </a:rPr>
              <a:t>the Defiant</a:t>
            </a:r>
            <a:r>
              <a:rPr lang="en-US" sz="1200" kern="1200" baseline="0" dirty="0">
                <a:solidFill>
                  <a:schemeClr val="tx1"/>
                </a:solidFill>
                <a:effectLst/>
                <a:latin typeface="+mn-lt"/>
                <a:ea typeface="+mn-ea"/>
                <a:cs typeface="+mn-cs"/>
              </a:rPr>
              <a:t> Requiem curriculum creates an emotional bond between students and the musicians and prisoners of </a:t>
            </a:r>
            <a:r>
              <a:rPr lang="en-US" sz="1200" kern="1200" baseline="0" dirty="0" err="1">
                <a:solidFill>
                  <a:schemeClr val="tx1"/>
                </a:solidFill>
                <a:effectLst/>
                <a:latin typeface="+mn-lt"/>
                <a:ea typeface="+mn-ea"/>
                <a:cs typeface="+mn-cs"/>
              </a:rPr>
              <a:t>Terezin</a:t>
            </a:r>
            <a:r>
              <a:rPr lang="en-US" sz="1200" kern="1200" baseline="0" dirty="0">
                <a:solidFill>
                  <a:schemeClr val="tx1"/>
                </a:solidFill>
                <a:effectLst/>
                <a:latin typeface="+mn-lt"/>
                <a:ea typeface="+mn-ea"/>
                <a:cs typeface="+mn-cs"/>
              </a:rPr>
              <a:t> by exploring a specific musical event from the Holocaust. It presents music as means of “spiritual nourishment or resistance” not only for victims of the Holocaust, but for any </a:t>
            </a:r>
            <a:r>
              <a:rPr lang="en-US" sz="1200" kern="1200" baseline="0">
                <a:solidFill>
                  <a:schemeClr val="tx1"/>
                </a:solidFill>
                <a:effectLst/>
                <a:latin typeface="+mn-lt"/>
                <a:ea typeface="+mn-ea"/>
                <a:cs typeface="+mn-cs"/>
              </a:rPr>
              <a:t>oppressed people. </a:t>
            </a:r>
            <a:r>
              <a:rPr lang="en-US" sz="1200" kern="1200" baseline="0" dirty="0">
                <a:solidFill>
                  <a:schemeClr val="tx1"/>
                </a:solidFill>
                <a:effectLst/>
                <a:latin typeface="+mn-lt"/>
                <a:ea typeface="+mn-ea"/>
                <a:cs typeface="+mn-cs"/>
              </a:rPr>
              <a:t>The curriculum also explores the use of music and art as a political tool, such as was used by the Nazis – not only in their allowing the Requiem to be performed at </a:t>
            </a:r>
            <a:r>
              <a:rPr lang="en-US" sz="1200" kern="1200" baseline="0" dirty="0" err="1">
                <a:solidFill>
                  <a:schemeClr val="tx1"/>
                </a:solidFill>
                <a:effectLst/>
                <a:latin typeface="+mn-lt"/>
                <a:ea typeface="+mn-ea"/>
                <a:cs typeface="+mn-cs"/>
              </a:rPr>
              <a:t>Terezin</a:t>
            </a:r>
            <a:r>
              <a:rPr lang="en-US" sz="1200" kern="1200" baseline="0" dirty="0">
                <a:solidFill>
                  <a:schemeClr val="tx1"/>
                </a:solidFill>
                <a:effectLst/>
                <a:latin typeface="+mn-lt"/>
                <a:ea typeface="+mn-ea"/>
                <a:cs typeface="+mn-cs"/>
              </a:rPr>
              <a:t>, but also in the large context of how the Reich used music as an effective means of reinforcing its values and goals among the German citizenry.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Essential Questions:</a:t>
            </a:r>
          </a:p>
          <a:p>
            <a:r>
              <a:rPr lang="en-US" sz="1200" kern="1200" dirty="0">
                <a:solidFill>
                  <a:schemeClr val="tx1"/>
                </a:solidFill>
                <a:effectLst/>
                <a:latin typeface="+mn-lt"/>
                <a:ea typeface="+mn-ea"/>
                <a:cs typeface="+mn-cs"/>
              </a:rPr>
              <a:t>• What is a requiem mass?</a:t>
            </a:r>
          </a:p>
          <a:p>
            <a:r>
              <a:rPr lang="en-US" sz="1200" kern="1200" dirty="0">
                <a:solidFill>
                  <a:schemeClr val="tx1"/>
                </a:solidFill>
                <a:effectLst/>
                <a:latin typeface="+mn-lt"/>
                <a:ea typeface="+mn-ea"/>
                <a:cs typeface="+mn-cs"/>
              </a:rPr>
              <a:t>• What were Rafael Schächter and his Jewish singers</a:t>
            </a:r>
          </a:p>
          <a:p>
            <a:r>
              <a:rPr lang="en-US" sz="1200" kern="1200" dirty="0">
                <a:solidFill>
                  <a:schemeClr val="tx1"/>
                </a:solidFill>
                <a:effectLst/>
                <a:latin typeface="+mn-lt"/>
                <a:ea typeface="+mn-ea"/>
                <a:cs typeface="+mn-cs"/>
              </a:rPr>
              <a:t>trying to communicate to each other about the fate</a:t>
            </a:r>
          </a:p>
          <a:p>
            <a:r>
              <a:rPr lang="en-US" sz="1200" kern="1200" dirty="0">
                <a:solidFill>
                  <a:schemeClr val="tx1"/>
                </a:solidFill>
                <a:effectLst/>
                <a:latin typeface="+mn-lt"/>
                <a:ea typeface="+mn-ea"/>
                <a:cs typeface="+mn-cs"/>
              </a:rPr>
              <a:t>of the Nazis as they were rehearsing and performing</a:t>
            </a:r>
          </a:p>
          <a:p>
            <a:r>
              <a:rPr lang="en-US" sz="1200" kern="1200" dirty="0">
                <a:solidFill>
                  <a:schemeClr val="tx1"/>
                </a:solidFill>
                <a:effectLst/>
                <a:latin typeface="+mn-lt"/>
                <a:ea typeface="+mn-ea"/>
                <a:cs typeface="+mn-cs"/>
              </a:rPr>
              <a:t>Verdi’s </a:t>
            </a:r>
            <a:r>
              <a:rPr lang="en-US" sz="1200" i="1" kern="1200" dirty="0">
                <a:solidFill>
                  <a:schemeClr val="tx1"/>
                </a:solidFill>
                <a:effectLst/>
                <a:latin typeface="+mn-lt"/>
                <a:ea typeface="+mn-ea"/>
                <a:cs typeface="+mn-cs"/>
              </a:rPr>
              <a:t>Requiem?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 what ways does music help people cope with</a:t>
            </a:r>
          </a:p>
          <a:p>
            <a:r>
              <a:rPr lang="en-US" sz="1200" kern="1200" dirty="0">
                <a:solidFill>
                  <a:schemeClr val="tx1"/>
                </a:solidFill>
                <a:effectLst/>
                <a:latin typeface="+mn-lt"/>
                <a:ea typeface="+mn-ea"/>
                <a:cs typeface="+mn-cs"/>
              </a:rPr>
              <a:t>challenges in their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Enduring Understandings</a:t>
            </a:r>
          </a:p>
          <a:p>
            <a:r>
              <a:rPr lang="en-US" sz="1200" kern="1200" dirty="0">
                <a:solidFill>
                  <a:schemeClr val="tx1"/>
                </a:solidFill>
                <a:effectLst/>
                <a:latin typeface="+mn-lt"/>
                <a:ea typeface="+mn-ea"/>
                <a:cs typeface="+mn-cs"/>
              </a:rPr>
              <a:t>• A requiem mass is a Catholic mass for the dead, which</a:t>
            </a:r>
          </a:p>
          <a:p>
            <a:r>
              <a:rPr lang="en-US" sz="1200" kern="1200" dirty="0">
                <a:solidFill>
                  <a:schemeClr val="tx1"/>
                </a:solidFill>
                <a:effectLst/>
                <a:latin typeface="+mn-lt"/>
                <a:ea typeface="+mn-ea"/>
                <a:cs typeface="+mn-cs"/>
              </a:rPr>
              <a:t>has inspired composers to create beautiful music for</a:t>
            </a:r>
          </a:p>
          <a:p>
            <a:r>
              <a:rPr lang="en-US" sz="1200" kern="1200" dirty="0">
                <a:solidFill>
                  <a:schemeClr val="tx1"/>
                </a:solidFill>
                <a:effectLst/>
                <a:latin typeface="+mn-lt"/>
                <a:ea typeface="+mn-ea"/>
                <a:cs typeface="+mn-cs"/>
              </a:rPr>
              <a:t>over more than 1,200 years.</a:t>
            </a:r>
          </a:p>
          <a:p>
            <a:r>
              <a:rPr lang="en-US" sz="1200" kern="1200" dirty="0">
                <a:solidFill>
                  <a:schemeClr val="tx1"/>
                </a:solidFill>
                <a:effectLst/>
                <a:latin typeface="+mn-lt"/>
                <a:ea typeface="+mn-ea"/>
                <a:cs typeface="+mn-cs"/>
              </a:rPr>
              <a:t>• At Terezín, music provided the prisoners a unique</a:t>
            </a:r>
          </a:p>
          <a:p>
            <a:r>
              <a:rPr lang="en-US" sz="1200" kern="1200" dirty="0">
                <a:solidFill>
                  <a:schemeClr val="tx1"/>
                </a:solidFill>
                <a:effectLst/>
                <a:latin typeface="+mn-lt"/>
                <a:ea typeface="+mn-ea"/>
                <a:cs typeface="+mn-cs"/>
              </a:rPr>
              <a:t>kind of soulful nourishment while their bodies were</a:t>
            </a:r>
          </a:p>
          <a:p>
            <a:r>
              <a:rPr lang="en-US" sz="1200" kern="1200" dirty="0">
                <a:solidFill>
                  <a:schemeClr val="tx1"/>
                </a:solidFill>
                <a:effectLst/>
                <a:latin typeface="+mn-lt"/>
                <a:ea typeface="+mn-ea"/>
                <a:cs typeface="+mn-cs"/>
              </a:rPr>
              <a:t>suffering from hunger and illness; it was a form of</a:t>
            </a:r>
          </a:p>
          <a:p>
            <a:r>
              <a:rPr lang="en-US" sz="1200" kern="1200" dirty="0">
                <a:solidFill>
                  <a:schemeClr val="tx1"/>
                </a:solidFill>
                <a:effectLst/>
                <a:latin typeface="+mn-lt"/>
                <a:ea typeface="+mn-ea"/>
                <a:cs typeface="+mn-cs"/>
              </a:rPr>
              <a:t>resistance to Nazi oppression.</a:t>
            </a:r>
          </a:p>
          <a:p>
            <a:r>
              <a:rPr lang="en-US" sz="1200" kern="1200" dirty="0">
                <a:solidFill>
                  <a:schemeClr val="tx1"/>
                </a:solidFill>
                <a:effectLst/>
                <a:latin typeface="+mn-lt"/>
                <a:ea typeface="+mn-ea"/>
                <a:cs typeface="+mn-cs"/>
              </a:rPr>
              <a:t>• Performances of Verdi’s </a:t>
            </a:r>
            <a:r>
              <a:rPr lang="en-US" sz="1200" i="1" kern="1200" dirty="0">
                <a:solidFill>
                  <a:schemeClr val="tx1"/>
                </a:solidFill>
                <a:effectLst/>
                <a:latin typeface="+mn-lt"/>
                <a:ea typeface="+mn-ea"/>
                <a:cs typeface="+mn-cs"/>
              </a:rPr>
              <a:t>Requiem Mass </a:t>
            </a:r>
            <a:r>
              <a:rPr lang="en-US" sz="1200" kern="1200" dirty="0">
                <a:solidFill>
                  <a:schemeClr val="tx1"/>
                </a:solidFill>
                <a:effectLst/>
                <a:latin typeface="+mn-lt"/>
                <a:ea typeface="+mn-ea"/>
                <a:cs typeface="+mn-cs"/>
              </a:rPr>
              <a:t>in Terezín were</a:t>
            </a:r>
          </a:p>
          <a:p>
            <a:r>
              <a:rPr lang="en-US" sz="1200" kern="1200" dirty="0">
                <a:solidFill>
                  <a:schemeClr val="tx1"/>
                </a:solidFill>
                <a:effectLst/>
                <a:latin typeface="+mn-lt"/>
                <a:ea typeface="+mn-ea"/>
                <a:cs typeface="+mn-cs"/>
              </a:rPr>
              <a:t>a reminder that people can be courageous and uphold</a:t>
            </a:r>
          </a:p>
          <a:p>
            <a:r>
              <a:rPr lang="en-US" sz="1200" kern="1200" dirty="0">
                <a:solidFill>
                  <a:schemeClr val="tx1"/>
                </a:solidFill>
                <a:effectLst/>
                <a:latin typeface="+mn-lt"/>
                <a:ea typeface="+mn-ea"/>
                <a:cs typeface="+mn-cs"/>
              </a:rPr>
              <a:t>their dignity, even in the face of unspeakable suffering</a:t>
            </a:r>
          </a:p>
          <a:p>
            <a:r>
              <a:rPr lang="en-US" sz="1200" kern="1200" dirty="0">
                <a:solidFill>
                  <a:schemeClr val="tx1"/>
                </a:solidFill>
                <a:effectLst/>
                <a:latin typeface="+mn-lt"/>
                <a:ea typeface="+mn-ea"/>
                <a:cs typeface="+mn-cs"/>
              </a:rPr>
              <a:t>and torment.</a:t>
            </a:r>
          </a:p>
          <a:p>
            <a:endParaRPr lang="en-US" sz="1200" kern="1200" dirty="0">
              <a:solidFill>
                <a:schemeClr val="tx1"/>
              </a:solidFill>
              <a:effectLst/>
              <a:latin typeface="+mn-lt"/>
              <a:ea typeface="+mn-ea"/>
              <a:cs typeface="+mn-cs"/>
            </a:endParaRPr>
          </a:p>
          <a:p>
            <a:endParaRPr lang="en-US" baseline="0" dirty="0"/>
          </a:p>
          <a:p>
            <a:endParaRPr lang="en-US" baseline="0" dirty="0"/>
          </a:p>
          <a:p>
            <a:endParaRPr lang="en-US" baseline="0" dirty="0"/>
          </a:p>
          <a:p>
            <a:r>
              <a:rPr lang="en-US" sz="1200" b="1" kern="1200" dirty="0">
                <a:solidFill>
                  <a:schemeClr val="tx1"/>
                </a:solidFill>
                <a:effectLst/>
                <a:latin typeface="+mn-lt"/>
                <a:ea typeface="+mn-ea"/>
                <a:cs typeface="+mn-cs"/>
              </a:rPr>
              <a:t>Terezín (</a:t>
            </a:r>
            <a:r>
              <a:rPr lang="en-US" sz="1200" b="1" kern="1200" dirty="0" err="1">
                <a:solidFill>
                  <a:schemeClr val="tx1"/>
                </a:solidFill>
                <a:effectLst/>
                <a:latin typeface="+mn-lt"/>
                <a:ea typeface="+mn-ea"/>
                <a:cs typeface="+mn-cs"/>
              </a:rPr>
              <a:t>Theresienstadt</a:t>
            </a:r>
            <a:r>
              <a:rPr lang="en-US" sz="1200" b="1" kern="1200" dirty="0">
                <a:solidFill>
                  <a:schemeClr val="tx1"/>
                </a:solidFill>
                <a:effectLst/>
                <a:latin typeface="+mn-lt"/>
                <a:ea typeface="+mn-ea"/>
                <a:cs typeface="+mn-cs"/>
              </a:rPr>
              <a:t>, in German)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fortress of Terezín outside of Prague, Czechoslovakia,</a:t>
            </a:r>
          </a:p>
          <a:p>
            <a:r>
              <a:rPr lang="en-US" sz="1200" kern="1200" dirty="0">
                <a:solidFill>
                  <a:schemeClr val="tx1"/>
                </a:solidFill>
                <a:effectLst/>
                <a:latin typeface="+mn-lt"/>
                <a:ea typeface="+mn-ea"/>
                <a:cs typeface="+mn-cs"/>
              </a:rPr>
              <a:t>was renamed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by the Germans when they</a:t>
            </a:r>
          </a:p>
          <a:p>
            <a:r>
              <a:rPr lang="en-US" sz="1200" kern="1200" dirty="0">
                <a:solidFill>
                  <a:schemeClr val="tx1"/>
                </a:solidFill>
                <a:effectLst/>
                <a:latin typeface="+mn-lt"/>
                <a:ea typeface="+mn-ea"/>
                <a:cs typeface="+mn-cs"/>
              </a:rPr>
              <a:t>turned it into a camp for Czech Jews and for others from</a:t>
            </a:r>
          </a:p>
          <a:p>
            <a:r>
              <a:rPr lang="en-US" sz="1200" kern="1200" dirty="0">
                <a:solidFill>
                  <a:schemeClr val="tx1"/>
                </a:solidFill>
                <a:effectLst/>
                <a:latin typeface="+mn-lt"/>
                <a:ea typeface="+mn-ea"/>
                <a:cs typeface="+mn-cs"/>
              </a:rPr>
              <a:t>Germany, Austria, Hungary, Poland, the Netherlands, and</a:t>
            </a:r>
          </a:p>
          <a:p>
            <a:r>
              <a:rPr lang="en-US" sz="1200" kern="1200" dirty="0">
                <a:solidFill>
                  <a:schemeClr val="tx1"/>
                </a:solidFill>
                <a:effectLst/>
                <a:latin typeface="+mn-lt"/>
                <a:ea typeface="+mn-ea"/>
                <a:cs typeface="+mn-cs"/>
              </a:rPr>
              <a:t>Denmark. It was part ghetto, part labor camp, part collection</a:t>
            </a:r>
          </a:p>
          <a:p>
            <a:r>
              <a:rPr lang="en-US" sz="1200" kern="1200" dirty="0">
                <a:solidFill>
                  <a:schemeClr val="tx1"/>
                </a:solidFill>
                <a:effectLst/>
                <a:latin typeface="+mn-lt"/>
                <a:ea typeface="+mn-ea"/>
                <a:cs typeface="+mn-cs"/>
              </a:rPr>
              <a:t>center prior to deportation to death camps. As in other</a:t>
            </a:r>
          </a:p>
          <a:p>
            <a:r>
              <a:rPr lang="en-US" sz="1200" kern="1200" dirty="0">
                <a:solidFill>
                  <a:schemeClr val="tx1"/>
                </a:solidFill>
                <a:effectLst/>
                <a:latin typeface="+mn-lt"/>
                <a:ea typeface="+mn-ea"/>
                <a:cs typeface="+mn-cs"/>
              </a:rPr>
              <a:t>camps, the prisoners, especially the elderly, endured slow</a:t>
            </a:r>
          </a:p>
          <a:p>
            <a:r>
              <a:rPr lang="en-US" sz="1200" kern="1200" dirty="0">
                <a:solidFill>
                  <a:schemeClr val="tx1"/>
                </a:solidFill>
                <a:effectLst/>
                <a:latin typeface="+mn-lt"/>
                <a:ea typeface="+mn-ea"/>
                <a:cs typeface="+mn-cs"/>
              </a:rPr>
              <a:t>deaths from malnutrition; they suffered from poor sanitary</a:t>
            </a:r>
          </a:p>
          <a:p>
            <a:r>
              <a:rPr lang="en-US" sz="1200" kern="1200" dirty="0">
                <a:solidFill>
                  <a:schemeClr val="tx1"/>
                </a:solidFill>
                <a:effectLst/>
                <a:latin typeface="+mn-lt"/>
                <a:ea typeface="+mn-ea"/>
                <a:cs typeface="+mn-cs"/>
              </a:rPr>
              <a:t>conditions and lack of medical attention.</a:t>
            </a:r>
          </a:p>
          <a:p>
            <a:r>
              <a:rPr lang="en-US" sz="1200" kern="1200" dirty="0">
                <a:solidFill>
                  <a:schemeClr val="tx1"/>
                </a:solidFill>
                <a:effectLst/>
                <a:latin typeface="+mn-lt"/>
                <a:ea typeface="+mn-ea"/>
                <a:cs typeface="+mn-cs"/>
              </a:rPr>
              <a:t>However, Terezín was unique among concentration camps</a:t>
            </a:r>
          </a:p>
          <a:p>
            <a:r>
              <a:rPr lang="en-US" sz="1200" kern="1200" dirty="0">
                <a:solidFill>
                  <a:schemeClr val="tx1"/>
                </a:solidFill>
                <a:effectLst/>
                <a:latin typeface="+mn-lt"/>
                <a:ea typeface="+mn-ea"/>
                <a:cs typeface="+mn-cs"/>
              </a:rPr>
              <a:t>in several ways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the prisoners at Terezín were determined</a:t>
            </a:r>
          </a:p>
          <a:p>
            <a:r>
              <a:rPr lang="en-US" sz="1200" kern="1200" dirty="0">
                <a:solidFill>
                  <a:schemeClr val="tx1"/>
                </a:solidFill>
                <a:effectLst/>
                <a:latin typeface="+mn-lt"/>
                <a:ea typeface="+mn-ea"/>
                <a:cs typeface="+mn-cs"/>
              </a:rPr>
              <a:t>to maintain their humanity and culture in the face of</a:t>
            </a:r>
          </a:p>
          <a:p>
            <a:r>
              <a:rPr lang="en-US" sz="1200" kern="1200" dirty="0">
                <a:solidFill>
                  <a:schemeClr val="tx1"/>
                </a:solidFill>
                <a:effectLst/>
                <a:latin typeface="+mn-lt"/>
                <a:ea typeface="+mn-ea"/>
                <a:cs typeface="+mn-cs"/>
              </a:rPr>
              <a:t>the degradations of camp life and the threat of deportation</a:t>
            </a:r>
          </a:p>
          <a:p>
            <a:r>
              <a:rPr lang="en-US" sz="1200" kern="1200" dirty="0">
                <a:solidFill>
                  <a:schemeClr val="tx1"/>
                </a:solidFill>
                <a:effectLst/>
                <a:latin typeface="+mn-lt"/>
                <a:ea typeface="+mn-ea"/>
                <a:cs typeface="+mn-cs"/>
              </a:rPr>
              <a:t>by participating in a vast array of activities. Thousands of</a:t>
            </a:r>
          </a:p>
          <a:p>
            <a:r>
              <a:rPr lang="en-US" sz="1200" kern="1200" dirty="0">
                <a:solidFill>
                  <a:schemeClr val="tx1"/>
                </a:solidFill>
                <a:effectLst/>
                <a:latin typeface="+mn-lt"/>
                <a:ea typeface="+mn-ea"/>
                <a:cs typeface="+mn-cs"/>
              </a:rPr>
              <a:t>lectures and concerts took place. They staged theatrical performances</a:t>
            </a:r>
          </a:p>
          <a:p>
            <a:r>
              <a:rPr lang="en-US" sz="1200" kern="1200" dirty="0">
                <a:solidFill>
                  <a:schemeClr val="tx1"/>
                </a:solidFill>
                <a:effectLst/>
                <a:latin typeface="+mn-lt"/>
                <a:ea typeface="+mn-ea"/>
                <a:cs typeface="+mn-cs"/>
              </a:rPr>
              <a:t>and maintained a lending library of books they</a:t>
            </a:r>
          </a:p>
          <a:p>
            <a:r>
              <a:rPr lang="en-US" sz="1200" kern="1200" dirty="0">
                <a:solidFill>
                  <a:schemeClr val="tx1"/>
                </a:solidFill>
                <a:effectLst/>
                <a:latin typeface="+mn-lt"/>
                <a:ea typeface="+mn-ea"/>
                <a:cs typeface="+mn-cs"/>
              </a:rPr>
              <a:t>had brought with them. They secretly educated the children,</a:t>
            </a:r>
          </a:p>
          <a:p>
            <a:r>
              <a:rPr lang="en-US" sz="1200" kern="1200" dirty="0">
                <a:solidFill>
                  <a:schemeClr val="tx1"/>
                </a:solidFill>
                <a:effectLst/>
                <a:latin typeface="+mn-lt"/>
                <a:ea typeface="+mn-ea"/>
                <a:cs typeface="+mn-cs"/>
              </a:rPr>
              <a:t>although school was forbidden for them. Artists recorded</a:t>
            </a:r>
          </a:p>
          <a:p>
            <a:r>
              <a:rPr lang="en-US" sz="1200" kern="1200" dirty="0">
                <a:solidFill>
                  <a:schemeClr val="tx1"/>
                </a:solidFill>
                <a:effectLst/>
                <a:latin typeface="+mn-lt"/>
                <a:ea typeface="+mn-ea"/>
                <a:cs typeface="+mn-cs"/>
              </a:rPr>
              <a:t>the sights of Terezín in their work, much of which has survived.</a:t>
            </a:r>
          </a:p>
          <a:p>
            <a:r>
              <a:rPr lang="en-US" sz="1200" kern="1200" dirty="0">
                <a:solidFill>
                  <a:schemeClr val="tx1"/>
                </a:solidFill>
                <a:effectLst/>
                <a:latin typeface="+mn-lt"/>
                <a:ea typeface="+mn-ea"/>
                <a:cs typeface="+mn-cs"/>
              </a:rPr>
              <a:t>While there were occasional music performances at</a:t>
            </a:r>
          </a:p>
          <a:p>
            <a:r>
              <a:rPr lang="en-US" sz="1200" kern="1200" dirty="0">
                <a:solidFill>
                  <a:schemeClr val="tx1"/>
                </a:solidFill>
                <a:effectLst/>
                <a:latin typeface="+mn-lt"/>
                <a:ea typeface="+mn-ea"/>
                <a:cs typeface="+mn-cs"/>
              </a:rPr>
              <a:t>other camps, Terezín had an organization to schedule events</a:t>
            </a:r>
          </a:p>
          <a:p>
            <a:r>
              <a:rPr lang="en-US" sz="1200" kern="1200" dirty="0">
                <a:solidFill>
                  <a:schemeClr val="tx1"/>
                </a:solidFill>
                <a:effectLst/>
                <a:latin typeface="+mn-lt"/>
                <a:ea typeface="+mn-ea"/>
                <a:cs typeface="+mn-cs"/>
              </a:rPr>
              <a:t>and venues. (With only one piano for a thousand concerts,</a:t>
            </a:r>
          </a:p>
          <a:p>
            <a:r>
              <a:rPr lang="en-US" sz="1200" kern="1200" dirty="0">
                <a:solidFill>
                  <a:schemeClr val="tx1"/>
                </a:solidFill>
                <a:effectLst/>
                <a:latin typeface="+mn-lt"/>
                <a:ea typeface="+mn-ea"/>
                <a:cs typeface="+mn-cs"/>
              </a:rPr>
              <a:t>such organization was definitely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second way Terezín was unique is that the Nazis used</a:t>
            </a:r>
          </a:p>
          <a:p>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as a propaganda weapon, advertising it as</a:t>
            </a:r>
          </a:p>
          <a:p>
            <a:r>
              <a:rPr lang="en-US" sz="1200" kern="1200" dirty="0">
                <a:solidFill>
                  <a:schemeClr val="tx1"/>
                </a:solidFill>
                <a:effectLst/>
                <a:latin typeface="+mn-lt"/>
                <a:ea typeface="+mn-ea"/>
                <a:cs typeface="+mn-cs"/>
              </a:rPr>
              <a:t>a “spa town” for Jews, and allowing the Red Cross to visit</a:t>
            </a:r>
          </a:p>
          <a:p>
            <a:r>
              <a:rPr lang="en-US" sz="1200" kern="1200" dirty="0">
                <a:solidFill>
                  <a:schemeClr val="tx1"/>
                </a:solidFill>
                <a:effectLst/>
                <a:latin typeface="+mn-lt"/>
                <a:ea typeface="+mn-ea"/>
                <a:cs typeface="+mn-cs"/>
              </a:rPr>
              <a:t>in 1944. In an elaborate hoax, the Germans beautified the</a:t>
            </a:r>
          </a:p>
          <a:p>
            <a:r>
              <a:rPr lang="en-US" sz="1200" kern="1200" dirty="0">
                <a:solidFill>
                  <a:schemeClr val="tx1"/>
                </a:solidFill>
                <a:effectLst/>
                <a:latin typeface="+mn-lt"/>
                <a:ea typeface="+mn-ea"/>
                <a:cs typeface="+mn-cs"/>
              </a:rPr>
              <a:t>camp, planted gardens, and renovated barracks before the</a:t>
            </a:r>
          </a:p>
          <a:p>
            <a:r>
              <a:rPr lang="en-US" sz="1200" kern="1200" dirty="0">
                <a:solidFill>
                  <a:schemeClr val="tx1"/>
                </a:solidFill>
                <a:effectLst/>
                <a:latin typeface="+mn-lt"/>
                <a:ea typeface="+mn-ea"/>
                <a:cs typeface="+mn-cs"/>
              </a:rPr>
              <a:t>Red Cross officials arrived. They staged children’s games</a:t>
            </a:r>
          </a:p>
          <a:p>
            <a:r>
              <a:rPr lang="en-US" sz="1200" kern="1200" dirty="0">
                <a:solidFill>
                  <a:schemeClr val="tx1"/>
                </a:solidFill>
                <a:effectLst/>
                <a:latin typeface="+mn-lt"/>
                <a:ea typeface="+mn-ea"/>
                <a:cs typeface="+mn-cs"/>
              </a:rPr>
              <a:t>and various cultural events during the Red Cross visit to</a:t>
            </a:r>
          </a:p>
          <a:p>
            <a:r>
              <a:rPr lang="en-US" sz="1200" kern="1200" dirty="0">
                <a:solidFill>
                  <a:schemeClr val="tx1"/>
                </a:solidFill>
                <a:effectLst/>
                <a:latin typeface="+mn-lt"/>
                <a:ea typeface="+mn-ea"/>
                <a:cs typeface="+mn-cs"/>
              </a:rPr>
              <a:t>deceive them into thinking the Jews in Terezín were being</a:t>
            </a:r>
          </a:p>
          <a:p>
            <a:r>
              <a:rPr lang="en-US" sz="1200" kern="1200" dirty="0">
                <a:solidFill>
                  <a:schemeClr val="tx1"/>
                </a:solidFill>
                <a:effectLst/>
                <a:latin typeface="+mn-lt"/>
                <a:ea typeface="+mn-ea"/>
                <a:cs typeface="+mn-cs"/>
              </a:rPr>
              <a:t>well treated. After the Red Cross left, deportations to death</a:t>
            </a:r>
          </a:p>
          <a:p>
            <a:r>
              <a:rPr lang="en-US" sz="1200" kern="1200" dirty="0">
                <a:solidFill>
                  <a:schemeClr val="tx1"/>
                </a:solidFill>
                <a:effectLst/>
                <a:latin typeface="+mn-lt"/>
                <a:ea typeface="+mn-ea"/>
                <a:cs typeface="+mn-cs"/>
              </a:rPr>
              <a:t>camps resumed. In all, according to the U.S. Holocaust</a:t>
            </a:r>
          </a:p>
          <a:p>
            <a:r>
              <a:rPr lang="en-US" sz="1200" kern="1200" dirty="0">
                <a:solidFill>
                  <a:schemeClr val="tx1"/>
                </a:solidFill>
                <a:effectLst/>
                <a:latin typeface="+mn-lt"/>
                <a:ea typeface="+mn-ea"/>
                <a:cs typeface="+mn-cs"/>
              </a:rPr>
              <a:t>Museum, of the 140,000 Jews transferred to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nearly 90,000 were deported to extermination camps or</a:t>
            </a:r>
          </a:p>
          <a:p>
            <a:r>
              <a:rPr lang="en-US" sz="1200" kern="1200" dirty="0">
                <a:solidFill>
                  <a:schemeClr val="tx1"/>
                </a:solidFill>
                <a:effectLst/>
                <a:latin typeface="+mn-lt"/>
                <a:ea typeface="+mn-ea"/>
                <a:cs typeface="+mn-cs"/>
              </a:rPr>
              <a:t>other ghettos, where they almost certainly died. About 33,000</a:t>
            </a:r>
          </a:p>
          <a:p>
            <a:r>
              <a:rPr lang="en-US" sz="1200" kern="1200" dirty="0">
                <a:solidFill>
                  <a:schemeClr val="tx1"/>
                </a:solidFill>
                <a:effectLst/>
                <a:latin typeface="+mn-lt"/>
                <a:ea typeface="+mn-ea"/>
                <a:cs typeface="+mn-cs"/>
              </a:rPr>
              <a:t>died in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itself from disease and starvation.2</a:t>
            </a:r>
          </a:p>
          <a:p>
            <a:r>
              <a:rPr lang="en-US" sz="1200" kern="1200" dirty="0">
                <a:solidFill>
                  <a:schemeClr val="tx1"/>
                </a:solidFill>
                <a:effectLst/>
                <a:latin typeface="+mn-lt"/>
                <a:ea typeface="+mn-ea"/>
                <a:cs typeface="+mn-cs"/>
              </a:rPr>
              <a:t>The camp was handed over by the Nazis to the Red Cross</a:t>
            </a:r>
          </a:p>
          <a:p>
            <a:r>
              <a:rPr lang="en-US" sz="1200" kern="1200" dirty="0">
                <a:solidFill>
                  <a:schemeClr val="tx1"/>
                </a:solidFill>
                <a:effectLst/>
                <a:latin typeface="+mn-lt"/>
                <a:ea typeface="+mn-ea"/>
                <a:cs typeface="+mn-cs"/>
              </a:rPr>
              <a:t>in May 1945, a few days before the Red Army arrived.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Requiem at </a:t>
            </a:r>
            <a:r>
              <a:rPr lang="en-US" sz="1200" kern="1200" dirty="0" err="1">
                <a:solidFill>
                  <a:schemeClr val="tx1"/>
                </a:solidFill>
                <a:effectLst/>
                <a:latin typeface="+mn-lt"/>
                <a:ea typeface="+mn-ea"/>
                <a:cs typeface="+mn-cs"/>
              </a:rPr>
              <a:t>Terezin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Verdi’s Requiem was performed in the Terezín concentration</a:t>
            </a:r>
          </a:p>
          <a:p>
            <a:r>
              <a:rPr lang="en-US" sz="1200" kern="1200" dirty="0">
                <a:solidFill>
                  <a:schemeClr val="tx1"/>
                </a:solidFill>
                <a:effectLst/>
                <a:latin typeface="+mn-lt"/>
                <a:ea typeface="+mn-ea"/>
                <a:cs typeface="+mn-cs"/>
              </a:rPr>
              <a:t>camp in late 1943 under the direction of Rafael Schächter,</a:t>
            </a:r>
          </a:p>
          <a:p>
            <a:r>
              <a:rPr lang="en-US" sz="1200" kern="1200" dirty="0">
                <a:solidFill>
                  <a:schemeClr val="tx1"/>
                </a:solidFill>
                <a:effectLst/>
                <a:latin typeface="+mn-lt"/>
                <a:ea typeface="+mn-ea"/>
                <a:cs typeface="+mn-cs"/>
              </a:rPr>
              <a:t>an accomplished 38-year-old pianist and conductor. He</a:t>
            </a:r>
          </a:p>
          <a:p>
            <a:r>
              <a:rPr lang="en-US" sz="1200" kern="1200" dirty="0">
                <a:solidFill>
                  <a:schemeClr val="tx1"/>
                </a:solidFill>
                <a:effectLst/>
                <a:latin typeface="+mn-lt"/>
                <a:ea typeface="+mn-ea"/>
                <a:cs typeface="+mn-cs"/>
              </a:rPr>
              <a:t>was recognized as one of the foremost musicians among the</a:t>
            </a:r>
          </a:p>
          <a:p>
            <a:r>
              <a:rPr lang="en-US" sz="1200" kern="1200" dirty="0">
                <a:solidFill>
                  <a:schemeClr val="tx1"/>
                </a:solidFill>
                <a:effectLst/>
                <a:latin typeface="+mn-lt"/>
                <a:ea typeface="+mn-ea"/>
                <a:cs typeface="+mn-cs"/>
              </a:rPr>
              <a:t>many gifted artists held in this camp for Jewish prisoners.</a:t>
            </a:r>
          </a:p>
          <a:p>
            <a:r>
              <a:rPr lang="en-US" sz="1200" kern="1200" dirty="0">
                <a:solidFill>
                  <a:schemeClr val="tx1"/>
                </a:solidFill>
                <a:effectLst/>
                <a:latin typeface="+mn-lt"/>
                <a:ea typeface="+mn-ea"/>
                <a:cs typeface="+mn-cs"/>
              </a:rPr>
              <a:t>After months of efforts, Schächter succeeded in organizing a</a:t>
            </a:r>
          </a:p>
          <a:p>
            <a:r>
              <a:rPr lang="en-US" sz="1200" kern="1200" dirty="0">
                <a:solidFill>
                  <a:schemeClr val="tx1"/>
                </a:solidFill>
                <a:effectLst/>
                <a:latin typeface="+mn-lt"/>
                <a:ea typeface="+mn-ea"/>
                <a:cs typeface="+mn-cs"/>
              </a:rPr>
              <a:t>performance of Verdi’s Requiem, with four soloists, a choir</a:t>
            </a:r>
          </a:p>
          <a:p>
            <a:r>
              <a:rPr lang="en-US" sz="1200" kern="1200" dirty="0">
                <a:solidFill>
                  <a:schemeClr val="tx1"/>
                </a:solidFill>
                <a:effectLst/>
                <a:latin typeface="+mn-lt"/>
                <a:ea typeface="+mn-ea"/>
                <a:cs typeface="+mn-cs"/>
              </a:rPr>
              <a:t>of 150 singers, one piano, and one, sometimes two, pianists.</a:t>
            </a:r>
          </a:p>
          <a:p>
            <a:r>
              <a:rPr lang="en-US" sz="1200" kern="1200" dirty="0">
                <a:solidFill>
                  <a:schemeClr val="tx1"/>
                </a:solidFill>
                <a:effectLst/>
                <a:latin typeface="+mn-lt"/>
                <a:ea typeface="+mn-ea"/>
                <a:cs typeface="+mn-cs"/>
              </a:rPr>
              <a:t>The Requiem was performed a total of 16 times; for the final</a:t>
            </a:r>
          </a:p>
          <a:p>
            <a:r>
              <a:rPr lang="en-US" sz="1200" kern="1200" dirty="0">
                <a:solidFill>
                  <a:schemeClr val="tx1"/>
                </a:solidFill>
                <a:effectLst/>
                <a:latin typeface="+mn-lt"/>
                <a:ea typeface="+mn-ea"/>
                <a:cs typeface="+mn-cs"/>
              </a:rPr>
              <a:t>performance, the audience included about 200 of the concentration</a:t>
            </a:r>
          </a:p>
          <a:p>
            <a:r>
              <a:rPr lang="en-US" sz="1200" kern="1200" dirty="0">
                <a:solidFill>
                  <a:schemeClr val="tx1"/>
                </a:solidFill>
                <a:effectLst/>
                <a:latin typeface="+mn-lt"/>
                <a:ea typeface="+mn-ea"/>
                <a:cs typeface="+mn-cs"/>
              </a:rPr>
              <a:t>camp population, representatives of the International</a:t>
            </a:r>
          </a:p>
          <a:p>
            <a:r>
              <a:rPr lang="en-US" sz="1200" kern="1200" dirty="0">
                <a:solidFill>
                  <a:schemeClr val="tx1"/>
                </a:solidFill>
                <a:effectLst/>
                <a:latin typeface="+mn-lt"/>
                <a:ea typeface="+mn-ea"/>
                <a:cs typeface="+mn-cs"/>
              </a:rPr>
              <a:t>Red Cross, the Nazis who controlled Terezín, and Nazi officials</a:t>
            </a:r>
          </a:p>
          <a:p>
            <a:r>
              <a:rPr lang="en-US" sz="1200" kern="1200" dirty="0">
                <a:solidFill>
                  <a:schemeClr val="tx1"/>
                </a:solidFill>
                <a:effectLst/>
                <a:latin typeface="+mn-lt"/>
                <a:ea typeface="+mn-ea"/>
                <a:cs typeface="+mn-cs"/>
              </a:rPr>
              <a:t>who came from Prague and Berlin to accompany the</a:t>
            </a:r>
          </a:p>
          <a:p>
            <a:r>
              <a:rPr lang="en-US" sz="1200" kern="1200" dirty="0">
                <a:solidFill>
                  <a:schemeClr val="tx1"/>
                </a:solidFill>
                <a:effectLst/>
                <a:latin typeface="+mn-lt"/>
                <a:ea typeface="+mn-ea"/>
                <a:cs typeface="+mn-cs"/>
              </a:rPr>
              <a:t>Red Cross on this visit. For the Jewish performers, singing</a:t>
            </a:r>
          </a:p>
          <a:p>
            <a:r>
              <a:rPr lang="en-US" sz="1200" kern="1200" dirty="0">
                <a:solidFill>
                  <a:schemeClr val="tx1"/>
                </a:solidFill>
                <a:effectLst/>
                <a:latin typeface="+mn-lt"/>
                <a:ea typeface="+mn-ea"/>
                <a:cs typeface="+mn-cs"/>
              </a:rPr>
              <a:t>the words of the Requiem, especially the </a:t>
            </a:r>
            <a:r>
              <a:rPr lang="en-US" sz="1200" i="1" kern="1200" dirty="0">
                <a:solidFill>
                  <a:schemeClr val="tx1"/>
                </a:solidFill>
                <a:effectLst/>
                <a:latin typeface="+mn-lt"/>
                <a:ea typeface="+mn-ea"/>
                <a:cs typeface="+mn-cs"/>
              </a:rPr>
              <a:t>Dies </a:t>
            </a:r>
            <a:r>
              <a:rPr lang="en-US" sz="1200" i="1" kern="1200" dirty="0" err="1">
                <a:solidFill>
                  <a:schemeClr val="tx1"/>
                </a:solidFill>
                <a:effectLst/>
                <a:latin typeface="+mn-lt"/>
                <a:ea typeface="+mn-ea"/>
                <a:cs typeface="+mn-cs"/>
              </a:rPr>
              <a:t>irae</a:t>
            </a:r>
            <a:r>
              <a:rPr lang="en-US" sz="1200" kern="1200" dirty="0">
                <a:solidFill>
                  <a:schemeClr val="tx1"/>
                </a:solidFill>
                <a:effectLst/>
                <a:latin typeface="+mn-lt"/>
                <a:ea typeface="+mn-ea"/>
                <a:cs typeface="+mn-cs"/>
              </a:rPr>
              <a:t>, was a</a:t>
            </a:r>
          </a:p>
          <a:p>
            <a:r>
              <a:rPr lang="en-US" sz="1200" kern="1200" dirty="0">
                <a:solidFill>
                  <a:schemeClr val="tx1"/>
                </a:solidFill>
                <a:effectLst/>
                <a:latin typeface="+mn-lt"/>
                <a:ea typeface="+mn-ea"/>
                <a:cs typeface="+mn-cs"/>
              </a:rPr>
              <a:t>form of spiritual resistance. To us today who know the fate</a:t>
            </a:r>
          </a:p>
          <a:p>
            <a:r>
              <a:rPr lang="en-US" sz="1200" kern="1200" dirty="0">
                <a:solidFill>
                  <a:schemeClr val="tx1"/>
                </a:solidFill>
                <a:effectLst/>
                <a:latin typeface="+mn-lt"/>
                <a:ea typeface="+mn-ea"/>
                <a:cs typeface="+mn-cs"/>
              </a:rPr>
              <a:t>of these prisoners, it seems as if they were also singing their</a:t>
            </a:r>
          </a:p>
          <a:p>
            <a:r>
              <a:rPr lang="en-US" sz="1200" kern="1200" dirty="0">
                <a:solidFill>
                  <a:schemeClr val="tx1"/>
                </a:solidFill>
                <a:effectLst/>
                <a:latin typeface="+mn-lt"/>
                <a:ea typeface="+mn-ea"/>
                <a:cs typeface="+mn-cs"/>
              </a:rPr>
              <a:t>own funeral service, as most of them would be transported to</a:t>
            </a:r>
          </a:p>
          <a:p>
            <a:r>
              <a:rPr lang="en-US" sz="1200" kern="1200" dirty="0">
                <a:solidFill>
                  <a:schemeClr val="tx1"/>
                </a:solidFill>
                <a:effectLst/>
                <a:latin typeface="+mn-lt"/>
                <a:ea typeface="+mn-ea"/>
                <a:cs typeface="+mn-cs"/>
              </a:rPr>
              <a:t>Auschwitz to their deaths in the gas chambers.</a:t>
            </a:r>
          </a:p>
          <a:p>
            <a:r>
              <a:rPr lang="en-US" sz="1200" kern="1200" dirty="0">
                <a:solidFill>
                  <a:schemeClr val="tx1"/>
                </a:solidFill>
                <a:effectLst/>
                <a:latin typeface="+mn-lt"/>
                <a:ea typeface="+mn-ea"/>
                <a:cs typeface="+mn-cs"/>
              </a:rPr>
              <a:t> </a:t>
            </a:r>
          </a:p>
          <a:p>
            <a:endParaRPr lang="en-US" baseline="0" dirty="0"/>
          </a:p>
          <a:p>
            <a:endParaRPr lang="en-US" baseline="0" dirty="0"/>
          </a:p>
          <a:p>
            <a:r>
              <a:rPr lang="en-US" sz="1200" b="1" kern="1200" dirty="0">
                <a:solidFill>
                  <a:schemeClr val="tx1"/>
                </a:solidFill>
                <a:effectLst/>
                <a:latin typeface="+mn-lt"/>
                <a:ea typeface="+mn-ea"/>
                <a:cs typeface="+mn-cs"/>
              </a:rPr>
              <a:t>Terezín (</a:t>
            </a:r>
            <a:r>
              <a:rPr lang="en-US" sz="1200" b="1" kern="1200" dirty="0" err="1">
                <a:solidFill>
                  <a:schemeClr val="tx1"/>
                </a:solidFill>
                <a:effectLst/>
                <a:latin typeface="+mn-lt"/>
                <a:ea typeface="+mn-ea"/>
                <a:cs typeface="+mn-cs"/>
              </a:rPr>
              <a:t>Theresienstadt</a:t>
            </a:r>
            <a:r>
              <a:rPr lang="en-US" sz="1200" b="1" kern="1200" dirty="0">
                <a:solidFill>
                  <a:schemeClr val="tx1"/>
                </a:solidFill>
                <a:effectLst/>
                <a:latin typeface="+mn-lt"/>
                <a:ea typeface="+mn-ea"/>
                <a:cs typeface="+mn-cs"/>
              </a:rPr>
              <a:t>, in German)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fortress of Terezín outside of Prague, Czechoslovakia,</a:t>
            </a:r>
          </a:p>
          <a:p>
            <a:r>
              <a:rPr lang="en-US" sz="1200" kern="1200" dirty="0">
                <a:solidFill>
                  <a:schemeClr val="tx1"/>
                </a:solidFill>
                <a:effectLst/>
                <a:latin typeface="+mn-lt"/>
                <a:ea typeface="+mn-ea"/>
                <a:cs typeface="+mn-cs"/>
              </a:rPr>
              <a:t>was renamed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by the Germans when they</a:t>
            </a:r>
          </a:p>
          <a:p>
            <a:r>
              <a:rPr lang="en-US" sz="1200" kern="1200" dirty="0">
                <a:solidFill>
                  <a:schemeClr val="tx1"/>
                </a:solidFill>
                <a:effectLst/>
                <a:latin typeface="+mn-lt"/>
                <a:ea typeface="+mn-ea"/>
                <a:cs typeface="+mn-cs"/>
              </a:rPr>
              <a:t>turned it into a camp for Czech Jews and for others from</a:t>
            </a:r>
          </a:p>
          <a:p>
            <a:r>
              <a:rPr lang="en-US" sz="1200" kern="1200" dirty="0">
                <a:solidFill>
                  <a:schemeClr val="tx1"/>
                </a:solidFill>
                <a:effectLst/>
                <a:latin typeface="+mn-lt"/>
                <a:ea typeface="+mn-ea"/>
                <a:cs typeface="+mn-cs"/>
              </a:rPr>
              <a:t>Germany, Austria, Hungary, Poland, the Netherlands, and</a:t>
            </a:r>
          </a:p>
          <a:p>
            <a:r>
              <a:rPr lang="en-US" sz="1200" kern="1200" dirty="0">
                <a:solidFill>
                  <a:schemeClr val="tx1"/>
                </a:solidFill>
                <a:effectLst/>
                <a:latin typeface="+mn-lt"/>
                <a:ea typeface="+mn-ea"/>
                <a:cs typeface="+mn-cs"/>
              </a:rPr>
              <a:t>Denmark. It was part ghetto, part labor camp, part collection</a:t>
            </a:r>
          </a:p>
          <a:p>
            <a:r>
              <a:rPr lang="en-US" sz="1200" kern="1200" dirty="0">
                <a:solidFill>
                  <a:schemeClr val="tx1"/>
                </a:solidFill>
                <a:effectLst/>
                <a:latin typeface="+mn-lt"/>
                <a:ea typeface="+mn-ea"/>
                <a:cs typeface="+mn-cs"/>
              </a:rPr>
              <a:t>center prior to deportation to death camps. As in other</a:t>
            </a:r>
          </a:p>
          <a:p>
            <a:r>
              <a:rPr lang="en-US" sz="1200" kern="1200" dirty="0">
                <a:solidFill>
                  <a:schemeClr val="tx1"/>
                </a:solidFill>
                <a:effectLst/>
                <a:latin typeface="+mn-lt"/>
                <a:ea typeface="+mn-ea"/>
                <a:cs typeface="+mn-cs"/>
              </a:rPr>
              <a:t>camps, the prisoners, especially the elderly, endured slow</a:t>
            </a:r>
          </a:p>
          <a:p>
            <a:r>
              <a:rPr lang="en-US" sz="1200" kern="1200" dirty="0">
                <a:solidFill>
                  <a:schemeClr val="tx1"/>
                </a:solidFill>
                <a:effectLst/>
                <a:latin typeface="+mn-lt"/>
                <a:ea typeface="+mn-ea"/>
                <a:cs typeface="+mn-cs"/>
              </a:rPr>
              <a:t>deaths from malnutrition; they suffered from poor sanitary</a:t>
            </a:r>
          </a:p>
          <a:p>
            <a:r>
              <a:rPr lang="en-US" sz="1200" kern="1200" dirty="0">
                <a:solidFill>
                  <a:schemeClr val="tx1"/>
                </a:solidFill>
                <a:effectLst/>
                <a:latin typeface="+mn-lt"/>
                <a:ea typeface="+mn-ea"/>
                <a:cs typeface="+mn-cs"/>
              </a:rPr>
              <a:t>conditions and lack of medical attention.</a:t>
            </a:r>
          </a:p>
          <a:p>
            <a:r>
              <a:rPr lang="en-US" sz="1200" kern="1200" dirty="0">
                <a:solidFill>
                  <a:schemeClr val="tx1"/>
                </a:solidFill>
                <a:effectLst/>
                <a:latin typeface="+mn-lt"/>
                <a:ea typeface="+mn-ea"/>
                <a:cs typeface="+mn-cs"/>
              </a:rPr>
              <a:t>However, Terezín was unique among concentration camps</a:t>
            </a:r>
          </a:p>
          <a:p>
            <a:r>
              <a:rPr lang="en-US" sz="1200" kern="1200" dirty="0">
                <a:solidFill>
                  <a:schemeClr val="tx1"/>
                </a:solidFill>
                <a:effectLst/>
                <a:latin typeface="+mn-lt"/>
                <a:ea typeface="+mn-ea"/>
                <a:cs typeface="+mn-cs"/>
              </a:rPr>
              <a:t>in several ways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First, the prisoners at Terezín were determined</a:t>
            </a:r>
          </a:p>
          <a:p>
            <a:r>
              <a:rPr lang="en-US" sz="1200" kern="1200" dirty="0">
                <a:solidFill>
                  <a:schemeClr val="tx1"/>
                </a:solidFill>
                <a:effectLst/>
                <a:latin typeface="+mn-lt"/>
                <a:ea typeface="+mn-ea"/>
                <a:cs typeface="+mn-cs"/>
              </a:rPr>
              <a:t>to maintain their humanity and culture in the face of</a:t>
            </a:r>
          </a:p>
          <a:p>
            <a:r>
              <a:rPr lang="en-US" sz="1200" kern="1200" dirty="0">
                <a:solidFill>
                  <a:schemeClr val="tx1"/>
                </a:solidFill>
                <a:effectLst/>
                <a:latin typeface="+mn-lt"/>
                <a:ea typeface="+mn-ea"/>
                <a:cs typeface="+mn-cs"/>
              </a:rPr>
              <a:t>the degradations of camp life and the threat of deportation</a:t>
            </a:r>
          </a:p>
          <a:p>
            <a:r>
              <a:rPr lang="en-US" sz="1200" kern="1200" dirty="0">
                <a:solidFill>
                  <a:schemeClr val="tx1"/>
                </a:solidFill>
                <a:effectLst/>
                <a:latin typeface="+mn-lt"/>
                <a:ea typeface="+mn-ea"/>
                <a:cs typeface="+mn-cs"/>
              </a:rPr>
              <a:t>by participating in a vast array of activities. Thousands of</a:t>
            </a:r>
          </a:p>
          <a:p>
            <a:r>
              <a:rPr lang="en-US" sz="1200" kern="1200" dirty="0">
                <a:solidFill>
                  <a:schemeClr val="tx1"/>
                </a:solidFill>
                <a:effectLst/>
                <a:latin typeface="+mn-lt"/>
                <a:ea typeface="+mn-ea"/>
                <a:cs typeface="+mn-cs"/>
              </a:rPr>
              <a:t>lectures and concerts took place. They staged theatrical performances</a:t>
            </a:r>
          </a:p>
          <a:p>
            <a:r>
              <a:rPr lang="en-US" sz="1200" kern="1200" dirty="0">
                <a:solidFill>
                  <a:schemeClr val="tx1"/>
                </a:solidFill>
                <a:effectLst/>
                <a:latin typeface="+mn-lt"/>
                <a:ea typeface="+mn-ea"/>
                <a:cs typeface="+mn-cs"/>
              </a:rPr>
              <a:t>and maintained a lending library of books they</a:t>
            </a:r>
          </a:p>
          <a:p>
            <a:r>
              <a:rPr lang="en-US" sz="1200" kern="1200" dirty="0">
                <a:solidFill>
                  <a:schemeClr val="tx1"/>
                </a:solidFill>
                <a:effectLst/>
                <a:latin typeface="+mn-lt"/>
                <a:ea typeface="+mn-ea"/>
                <a:cs typeface="+mn-cs"/>
              </a:rPr>
              <a:t>had brought with them. They secretly educated the children,</a:t>
            </a:r>
          </a:p>
          <a:p>
            <a:r>
              <a:rPr lang="en-US" sz="1200" kern="1200" dirty="0">
                <a:solidFill>
                  <a:schemeClr val="tx1"/>
                </a:solidFill>
                <a:effectLst/>
                <a:latin typeface="+mn-lt"/>
                <a:ea typeface="+mn-ea"/>
                <a:cs typeface="+mn-cs"/>
              </a:rPr>
              <a:t>although school was forbidden for them. Artists recorded</a:t>
            </a:r>
          </a:p>
          <a:p>
            <a:r>
              <a:rPr lang="en-US" sz="1200" kern="1200" dirty="0">
                <a:solidFill>
                  <a:schemeClr val="tx1"/>
                </a:solidFill>
                <a:effectLst/>
                <a:latin typeface="+mn-lt"/>
                <a:ea typeface="+mn-ea"/>
                <a:cs typeface="+mn-cs"/>
              </a:rPr>
              <a:t>the sights of Terezín in their work, much of which has survived.</a:t>
            </a:r>
          </a:p>
          <a:p>
            <a:r>
              <a:rPr lang="en-US" sz="1200" kern="1200" dirty="0">
                <a:solidFill>
                  <a:schemeClr val="tx1"/>
                </a:solidFill>
                <a:effectLst/>
                <a:latin typeface="+mn-lt"/>
                <a:ea typeface="+mn-ea"/>
                <a:cs typeface="+mn-cs"/>
              </a:rPr>
              <a:t>While there were occasional music performances at</a:t>
            </a:r>
          </a:p>
          <a:p>
            <a:r>
              <a:rPr lang="en-US" sz="1200" kern="1200" dirty="0">
                <a:solidFill>
                  <a:schemeClr val="tx1"/>
                </a:solidFill>
                <a:effectLst/>
                <a:latin typeface="+mn-lt"/>
                <a:ea typeface="+mn-ea"/>
                <a:cs typeface="+mn-cs"/>
              </a:rPr>
              <a:t>other camps, Terezín had an organization to schedule events</a:t>
            </a:r>
          </a:p>
          <a:p>
            <a:r>
              <a:rPr lang="en-US" sz="1200" kern="1200" dirty="0">
                <a:solidFill>
                  <a:schemeClr val="tx1"/>
                </a:solidFill>
                <a:effectLst/>
                <a:latin typeface="+mn-lt"/>
                <a:ea typeface="+mn-ea"/>
                <a:cs typeface="+mn-cs"/>
              </a:rPr>
              <a:t>and venues. (With only one piano for a thousand concerts,</a:t>
            </a:r>
          </a:p>
          <a:p>
            <a:r>
              <a:rPr lang="en-US" sz="1200" kern="1200" dirty="0">
                <a:solidFill>
                  <a:schemeClr val="tx1"/>
                </a:solidFill>
                <a:effectLst/>
                <a:latin typeface="+mn-lt"/>
                <a:ea typeface="+mn-ea"/>
                <a:cs typeface="+mn-cs"/>
              </a:rPr>
              <a:t>such organization was definitely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second way Terezín was unique is that the Nazis used</a:t>
            </a:r>
          </a:p>
          <a:p>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as a propaganda weapon, advertising it as</a:t>
            </a:r>
          </a:p>
          <a:p>
            <a:r>
              <a:rPr lang="en-US" sz="1200" kern="1200" dirty="0">
                <a:solidFill>
                  <a:schemeClr val="tx1"/>
                </a:solidFill>
                <a:effectLst/>
                <a:latin typeface="+mn-lt"/>
                <a:ea typeface="+mn-ea"/>
                <a:cs typeface="+mn-cs"/>
              </a:rPr>
              <a:t>a “spa town” for Jews, and allowing the Red Cross to visit</a:t>
            </a:r>
          </a:p>
          <a:p>
            <a:r>
              <a:rPr lang="en-US" sz="1200" kern="1200" dirty="0">
                <a:solidFill>
                  <a:schemeClr val="tx1"/>
                </a:solidFill>
                <a:effectLst/>
                <a:latin typeface="+mn-lt"/>
                <a:ea typeface="+mn-ea"/>
                <a:cs typeface="+mn-cs"/>
              </a:rPr>
              <a:t>in 1944. In an elaborate hoax, the Germans beautified the</a:t>
            </a:r>
          </a:p>
          <a:p>
            <a:r>
              <a:rPr lang="en-US" sz="1200" kern="1200" dirty="0">
                <a:solidFill>
                  <a:schemeClr val="tx1"/>
                </a:solidFill>
                <a:effectLst/>
                <a:latin typeface="+mn-lt"/>
                <a:ea typeface="+mn-ea"/>
                <a:cs typeface="+mn-cs"/>
              </a:rPr>
              <a:t>camp, planted gardens, and renovated barracks before the</a:t>
            </a:r>
          </a:p>
          <a:p>
            <a:r>
              <a:rPr lang="en-US" sz="1200" kern="1200" dirty="0">
                <a:solidFill>
                  <a:schemeClr val="tx1"/>
                </a:solidFill>
                <a:effectLst/>
                <a:latin typeface="+mn-lt"/>
                <a:ea typeface="+mn-ea"/>
                <a:cs typeface="+mn-cs"/>
              </a:rPr>
              <a:t>Red Cross officials arrived. They staged children’s games</a:t>
            </a:r>
          </a:p>
          <a:p>
            <a:r>
              <a:rPr lang="en-US" sz="1200" kern="1200" dirty="0">
                <a:solidFill>
                  <a:schemeClr val="tx1"/>
                </a:solidFill>
                <a:effectLst/>
                <a:latin typeface="+mn-lt"/>
                <a:ea typeface="+mn-ea"/>
                <a:cs typeface="+mn-cs"/>
              </a:rPr>
              <a:t>and various cultural events during the Red Cross visit to</a:t>
            </a:r>
          </a:p>
          <a:p>
            <a:r>
              <a:rPr lang="en-US" sz="1200" kern="1200" dirty="0">
                <a:solidFill>
                  <a:schemeClr val="tx1"/>
                </a:solidFill>
                <a:effectLst/>
                <a:latin typeface="+mn-lt"/>
                <a:ea typeface="+mn-ea"/>
                <a:cs typeface="+mn-cs"/>
              </a:rPr>
              <a:t>deceive them into thinking the Jews in Terezín were being</a:t>
            </a:r>
          </a:p>
          <a:p>
            <a:r>
              <a:rPr lang="en-US" sz="1200" kern="1200" dirty="0">
                <a:solidFill>
                  <a:schemeClr val="tx1"/>
                </a:solidFill>
                <a:effectLst/>
                <a:latin typeface="+mn-lt"/>
                <a:ea typeface="+mn-ea"/>
                <a:cs typeface="+mn-cs"/>
              </a:rPr>
              <a:t>well treated. After the Red Cross left, deportations to death</a:t>
            </a:r>
          </a:p>
          <a:p>
            <a:r>
              <a:rPr lang="en-US" sz="1200" kern="1200" dirty="0">
                <a:solidFill>
                  <a:schemeClr val="tx1"/>
                </a:solidFill>
                <a:effectLst/>
                <a:latin typeface="+mn-lt"/>
                <a:ea typeface="+mn-ea"/>
                <a:cs typeface="+mn-cs"/>
              </a:rPr>
              <a:t>camps resumed. In all, according to the U.S. Holocaust</a:t>
            </a:r>
          </a:p>
          <a:p>
            <a:r>
              <a:rPr lang="en-US" sz="1200" kern="1200" dirty="0">
                <a:solidFill>
                  <a:schemeClr val="tx1"/>
                </a:solidFill>
                <a:effectLst/>
                <a:latin typeface="+mn-lt"/>
                <a:ea typeface="+mn-ea"/>
                <a:cs typeface="+mn-cs"/>
              </a:rPr>
              <a:t>Museum, of the 140,000 Jews transferred to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nearly 90,000 were deported to extermination camps or</a:t>
            </a:r>
          </a:p>
          <a:p>
            <a:r>
              <a:rPr lang="en-US" sz="1200" kern="1200" dirty="0">
                <a:solidFill>
                  <a:schemeClr val="tx1"/>
                </a:solidFill>
                <a:effectLst/>
                <a:latin typeface="+mn-lt"/>
                <a:ea typeface="+mn-ea"/>
                <a:cs typeface="+mn-cs"/>
              </a:rPr>
              <a:t>other ghettos, where they almost certainly died. About 33,000</a:t>
            </a:r>
          </a:p>
          <a:p>
            <a:r>
              <a:rPr lang="en-US" sz="1200" kern="1200" dirty="0">
                <a:solidFill>
                  <a:schemeClr val="tx1"/>
                </a:solidFill>
                <a:effectLst/>
                <a:latin typeface="+mn-lt"/>
                <a:ea typeface="+mn-ea"/>
                <a:cs typeface="+mn-cs"/>
              </a:rPr>
              <a:t>died in </a:t>
            </a:r>
            <a:r>
              <a:rPr lang="en-US" sz="1200" kern="1200" dirty="0" err="1">
                <a:solidFill>
                  <a:schemeClr val="tx1"/>
                </a:solidFill>
                <a:effectLst/>
                <a:latin typeface="+mn-lt"/>
                <a:ea typeface="+mn-ea"/>
                <a:cs typeface="+mn-cs"/>
              </a:rPr>
              <a:t>Theresienstadt</a:t>
            </a:r>
            <a:r>
              <a:rPr lang="en-US" sz="1200" kern="1200" dirty="0">
                <a:solidFill>
                  <a:schemeClr val="tx1"/>
                </a:solidFill>
                <a:effectLst/>
                <a:latin typeface="+mn-lt"/>
                <a:ea typeface="+mn-ea"/>
                <a:cs typeface="+mn-cs"/>
              </a:rPr>
              <a:t> itself from disease and starvation.2</a:t>
            </a:r>
          </a:p>
          <a:p>
            <a:r>
              <a:rPr lang="en-US" sz="1200" kern="1200" dirty="0">
                <a:solidFill>
                  <a:schemeClr val="tx1"/>
                </a:solidFill>
                <a:effectLst/>
                <a:latin typeface="+mn-lt"/>
                <a:ea typeface="+mn-ea"/>
                <a:cs typeface="+mn-cs"/>
              </a:rPr>
              <a:t>The camp was handed over by the Nazis to the Red Cross</a:t>
            </a:r>
          </a:p>
          <a:p>
            <a:r>
              <a:rPr lang="en-US" sz="1200" kern="1200" dirty="0">
                <a:solidFill>
                  <a:schemeClr val="tx1"/>
                </a:solidFill>
                <a:effectLst/>
                <a:latin typeface="+mn-lt"/>
                <a:ea typeface="+mn-ea"/>
                <a:cs typeface="+mn-cs"/>
              </a:rPr>
              <a:t>in May 1945, a few days before the Red Army arrived.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Requiem at </a:t>
            </a:r>
            <a:r>
              <a:rPr lang="en-US" sz="1200" kern="1200" dirty="0" err="1">
                <a:solidFill>
                  <a:schemeClr val="tx1"/>
                </a:solidFill>
                <a:effectLst/>
                <a:latin typeface="+mn-lt"/>
                <a:ea typeface="+mn-ea"/>
                <a:cs typeface="+mn-cs"/>
              </a:rPr>
              <a:t>Terezin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Verdi’s Requiem was performed in the Terezín concentration</a:t>
            </a:r>
          </a:p>
          <a:p>
            <a:r>
              <a:rPr lang="en-US" sz="1200" kern="1200" dirty="0">
                <a:solidFill>
                  <a:schemeClr val="tx1"/>
                </a:solidFill>
                <a:effectLst/>
                <a:latin typeface="+mn-lt"/>
                <a:ea typeface="+mn-ea"/>
                <a:cs typeface="+mn-cs"/>
              </a:rPr>
              <a:t>camp in late 1943 under the direction of Rafael Schächter,</a:t>
            </a:r>
          </a:p>
          <a:p>
            <a:r>
              <a:rPr lang="en-US" sz="1200" kern="1200" dirty="0">
                <a:solidFill>
                  <a:schemeClr val="tx1"/>
                </a:solidFill>
                <a:effectLst/>
                <a:latin typeface="+mn-lt"/>
                <a:ea typeface="+mn-ea"/>
                <a:cs typeface="+mn-cs"/>
              </a:rPr>
              <a:t>an accomplished 38-year-old pianist and conductor. He</a:t>
            </a:r>
          </a:p>
          <a:p>
            <a:r>
              <a:rPr lang="en-US" sz="1200" kern="1200" dirty="0">
                <a:solidFill>
                  <a:schemeClr val="tx1"/>
                </a:solidFill>
                <a:effectLst/>
                <a:latin typeface="+mn-lt"/>
                <a:ea typeface="+mn-ea"/>
                <a:cs typeface="+mn-cs"/>
              </a:rPr>
              <a:t>was recognized as one of the foremost musicians among the</a:t>
            </a:r>
          </a:p>
          <a:p>
            <a:r>
              <a:rPr lang="en-US" sz="1200" kern="1200" dirty="0">
                <a:solidFill>
                  <a:schemeClr val="tx1"/>
                </a:solidFill>
                <a:effectLst/>
                <a:latin typeface="+mn-lt"/>
                <a:ea typeface="+mn-ea"/>
                <a:cs typeface="+mn-cs"/>
              </a:rPr>
              <a:t>many gifted artists held in this camp for Jewish prisoners.</a:t>
            </a:r>
          </a:p>
          <a:p>
            <a:r>
              <a:rPr lang="en-US" sz="1200" kern="1200" dirty="0">
                <a:solidFill>
                  <a:schemeClr val="tx1"/>
                </a:solidFill>
                <a:effectLst/>
                <a:latin typeface="+mn-lt"/>
                <a:ea typeface="+mn-ea"/>
                <a:cs typeface="+mn-cs"/>
              </a:rPr>
              <a:t>After months of efforts, Schächter succeeded in organizing a</a:t>
            </a:r>
          </a:p>
          <a:p>
            <a:r>
              <a:rPr lang="en-US" sz="1200" kern="1200" dirty="0">
                <a:solidFill>
                  <a:schemeClr val="tx1"/>
                </a:solidFill>
                <a:effectLst/>
                <a:latin typeface="+mn-lt"/>
                <a:ea typeface="+mn-ea"/>
                <a:cs typeface="+mn-cs"/>
              </a:rPr>
              <a:t>performance of Verdi’s Requiem, with four soloists, a choir</a:t>
            </a:r>
          </a:p>
          <a:p>
            <a:r>
              <a:rPr lang="en-US" sz="1200" kern="1200" dirty="0">
                <a:solidFill>
                  <a:schemeClr val="tx1"/>
                </a:solidFill>
                <a:effectLst/>
                <a:latin typeface="+mn-lt"/>
                <a:ea typeface="+mn-ea"/>
                <a:cs typeface="+mn-cs"/>
              </a:rPr>
              <a:t>of 150 singers, one piano, and one, sometimes two, pianists.</a:t>
            </a:r>
          </a:p>
          <a:p>
            <a:r>
              <a:rPr lang="en-US" sz="1200" kern="1200" dirty="0">
                <a:solidFill>
                  <a:schemeClr val="tx1"/>
                </a:solidFill>
                <a:effectLst/>
                <a:latin typeface="+mn-lt"/>
                <a:ea typeface="+mn-ea"/>
                <a:cs typeface="+mn-cs"/>
              </a:rPr>
              <a:t>The Requiem was performed a total of 16 times; for the final</a:t>
            </a:r>
          </a:p>
          <a:p>
            <a:r>
              <a:rPr lang="en-US" sz="1200" kern="1200" dirty="0">
                <a:solidFill>
                  <a:schemeClr val="tx1"/>
                </a:solidFill>
                <a:effectLst/>
                <a:latin typeface="+mn-lt"/>
                <a:ea typeface="+mn-ea"/>
                <a:cs typeface="+mn-cs"/>
              </a:rPr>
              <a:t>performance, the audience included about 200 of the concentration</a:t>
            </a:r>
          </a:p>
          <a:p>
            <a:r>
              <a:rPr lang="en-US" sz="1200" kern="1200" dirty="0">
                <a:solidFill>
                  <a:schemeClr val="tx1"/>
                </a:solidFill>
                <a:effectLst/>
                <a:latin typeface="+mn-lt"/>
                <a:ea typeface="+mn-ea"/>
                <a:cs typeface="+mn-cs"/>
              </a:rPr>
              <a:t>camp population, representatives of the International</a:t>
            </a:r>
          </a:p>
          <a:p>
            <a:r>
              <a:rPr lang="en-US" sz="1200" kern="1200" dirty="0">
                <a:solidFill>
                  <a:schemeClr val="tx1"/>
                </a:solidFill>
                <a:effectLst/>
                <a:latin typeface="+mn-lt"/>
                <a:ea typeface="+mn-ea"/>
                <a:cs typeface="+mn-cs"/>
              </a:rPr>
              <a:t>Red Cross, the Nazis who controlled Terezín, and Nazi officials</a:t>
            </a:r>
          </a:p>
          <a:p>
            <a:r>
              <a:rPr lang="en-US" sz="1200" kern="1200" dirty="0">
                <a:solidFill>
                  <a:schemeClr val="tx1"/>
                </a:solidFill>
                <a:effectLst/>
                <a:latin typeface="+mn-lt"/>
                <a:ea typeface="+mn-ea"/>
                <a:cs typeface="+mn-cs"/>
              </a:rPr>
              <a:t>who came from Prague and Berlin to accompany the</a:t>
            </a:r>
          </a:p>
          <a:p>
            <a:r>
              <a:rPr lang="en-US" sz="1200" kern="1200" dirty="0">
                <a:solidFill>
                  <a:schemeClr val="tx1"/>
                </a:solidFill>
                <a:effectLst/>
                <a:latin typeface="+mn-lt"/>
                <a:ea typeface="+mn-ea"/>
                <a:cs typeface="+mn-cs"/>
              </a:rPr>
              <a:t>Red Cross on this visit. For the Jewish performers, singing</a:t>
            </a:r>
          </a:p>
          <a:p>
            <a:r>
              <a:rPr lang="en-US" sz="1200" kern="1200" dirty="0">
                <a:solidFill>
                  <a:schemeClr val="tx1"/>
                </a:solidFill>
                <a:effectLst/>
                <a:latin typeface="+mn-lt"/>
                <a:ea typeface="+mn-ea"/>
                <a:cs typeface="+mn-cs"/>
              </a:rPr>
              <a:t>the words of the Requiem, especially the </a:t>
            </a:r>
            <a:r>
              <a:rPr lang="en-US" sz="1200" i="1" kern="1200" dirty="0">
                <a:solidFill>
                  <a:schemeClr val="tx1"/>
                </a:solidFill>
                <a:effectLst/>
                <a:latin typeface="+mn-lt"/>
                <a:ea typeface="+mn-ea"/>
                <a:cs typeface="+mn-cs"/>
              </a:rPr>
              <a:t>Dies </a:t>
            </a:r>
            <a:r>
              <a:rPr lang="en-US" sz="1200" i="1" kern="1200" dirty="0" err="1">
                <a:solidFill>
                  <a:schemeClr val="tx1"/>
                </a:solidFill>
                <a:effectLst/>
                <a:latin typeface="+mn-lt"/>
                <a:ea typeface="+mn-ea"/>
                <a:cs typeface="+mn-cs"/>
              </a:rPr>
              <a:t>irae</a:t>
            </a:r>
            <a:r>
              <a:rPr lang="en-US" sz="1200" kern="1200" dirty="0">
                <a:solidFill>
                  <a:schemeClr val="tx1"/>
                </a:solidFill>
                <a:effectLst/>
                <a:latin typeface="+mn-lt"/>
                <a:ea typeface="+mn-ea"/>
                <a:cs typeface="+mn-cs"/>
              </a:rPr>
              <a:t>, was a</a:t>
            </a:r>
          </a:p>
          <a:p>
            <a:r>
              <a:rPr lang="en-US" sz="1200" kern="1200" dirty="0">
                <a:solidFill>
                  <a:schemeClr val="tx1"/>
                </a:solidFill>
                <a:effectLst/>
                <a:latin typeface="+mn-lt"/>
                <a:ea typeface="+mn-ea"/>
                <a:cs typeface="+mn-cs"/>
              </a:rPr>
              <a:t>form of spiritual resistance. To us today who know the fate</a:t>
            </a:r>
          </a:p>
          <a:p>
            <a:r>
              <a:rPr lang="en-US" sz="1200" kern="1200" dirty="0">
                <a:solidFill>
                  <a:schemeClr val="tx1"/>
                </a:solidFill>
                <a:effectLst/>
                <a:latin typeface="+mn-lt"/>
                <a:ea typeface="+mn-ea"/>
                <a:cs typeface="+mn-cs"/>
              </a:rPr>
              <a:t>of these prisoners, it seems as if they were also singing their</a:t>
            </a:r>
          </a:p>
          <a:p>
            <a:r>
              <a:rPr lang="en-US" sz="1200" kern="1200" dirty="0">
                <a:solidFill>
                  <a:schemeClr val="tx1"/>
                </a:solidFill>
                <a:effectLst/>
                <a:latin typeface="+mn-lt"/>
                <a:ea typeface="+mn-ea"/>
                <a:cs typeface="+mn-cs"/>
              </a:rPr>
              <a:t>own funeral service, as most of them would be transported to</a:t>
            </a:r>
          </a:p>
          <a:p>
            <a:r>
              <a:rPr lang="en-US" sz="1200" kern="1200" dirty="0">
                <a:solidFill>
                  <a:schemeClr val="tx1"/>
                </a:solidFill>
                <a:effectLst/>
                <a:latin typeface="+mn-lt"/>
                <a:ea typeface="+mn-ea"/>
                <a:cs typeface="+mn-cs"/>
              </a:rPr>
              <a:t>Auschwitz to their deaths in the gas chambers.</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10</a:t>
            </a:fld>
            <a:endParaRPr lang="en-US"/>
          </a:p>
        </p:txBody>
      </p:sp>
    </p:spTree>
    <p:extLst>
      <p:ext uri="{BB962C8B-B14F-4D97-AF65-F5344CB8AC3E}">
        <p14:creationId xmlns:p14="http://schemas.microsoft.com/office/powerpoint/2010/main" val="403933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Requiem</a:t>
            </a:r>
            <a:r>
              <a:rPr lang="en-US" baseline="0" dirty="0"/>
              <a:t> Mass texts from movements excerpted in </a:t>
            </a:r>
            <a:r>
              <a:rPr lang="en-US" baseline="0"/>
              <a:t>Defiant Requiem.</a:t>
            </a:r>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11</a:t>
            </a:fld>
            <a:endParaRPr lang="en-US"/>
          </a:p>
        </p:txBody>
      </p:sp>
    </p:spTree>
    <p:extLst>
      <p:ext uri="{BB962C8B-B14F-4D97-AF65-F5344CB8AC3E}">
        <p14:creationId xmlns:p14="http://schemas.microsoft.com/office/powerpoint/2010/main" val="408428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00:36</a:t>
            </a:r>
          </a:p>
          <a:p>
            <a:r>
              <a:rPr lang="en-US" dirty="0"/>
              <a:t>Text of Dies </a:t>
            </a:r>
            <a:r>
              <a:rPr lang="en-US" dirty="0" err="1"/>
              <a:t>Irae</a:t>
            </a:r>
            <a:r>
              <a:rPr lang="en-US" dirty="0"/>
              <a:t> and </a:t>
            </a:r>
            <a:r>
              <a:rPr lang="en-US" dirty="0" err="1"/>
              <a:t>Libera</a:t>
            </a:r>
            <a:r>
              <a:rPr lang="en-US" baseline="0" dirty="0"/>
              <a:t> me…</a:t>
            </a:r>
          </a:p>
          <a:p>
            <a:r>
              <a:rPr lang="en-US" sz="1200" b="1" kern="1200" dirty="0">
                <a:solidFill>
                  <a:schemeClr val="tx1"/>
                </a:solidFill>
                <a:effectLst/>
                <a:latin typeface="+mn-lt"/>
                <a:ea typeface="+mn-ea"/>
                <a:cs typeface="+mn-cs"/>
              </a:rPr>
              <a:t>Dies </a:t>
            </a:r>
            <a:r>
              <a:rPr lang="en-US" sz="1200" b="1" kern="1200" dirty="0" err="1">
                <a:solidFill>
                  <a:schemeClr val="tx1"/>
                </a:solidFill>
                <a:effectLst/>
                <a:latin typeface="+mn-lt"/>
                <a:ea typeface="+mn-ea"/>
                <a:cs typeface="+mn-cs"/>
              </a:rPr>
              <a:t>Irae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Dies </a:t>
            </a:r>
            <a:r>
              <a:rPr lang="en-US" sz="1200" i="1" kern="1200" dirty="0" err="1">
                <a:solidFill>
                  <a:schemeClr val="tx1"/>
                </a:solidFill>
                <a:effectLst/>
                <a:latin typeface="+mn-lt"/>
                <a:ea typeface="+mn-ea"/>
                <a:cs typeface="+mn-cs"/>
              </a:rPr>
              <a:t>iræ</a:t>
            </a:r>
            <a:r>
              <a:rPr lang="en-US" sz="1200" i="1" kern="1200" dirty="0">
                <a:solidFill>
                  <a:schemeClr val="tx1"/>
                </a:solidFill>
                <a:effectLst/>
                <a:latin typeface="+mn-lt"/>
                <a:ea typeface="+mn-ea"/>
                <a:cs typeface="+mn-cs"/>
              </a:rPr>
              <a:t>, dies </a:t>
            </a:r>
            <a:r>
              <a:rPr lang="en-US" sz="1200" i="1" kern="1200" dirty="0" err="1">
                <a:solidFill>
                  <a:schemeClr val="tx1"/>
                </a:solidFill>
                <a:effectLst/>
                <a:latin typeface="+mn-lt"/>
                <a:ea typeface="+mn-ea"/>
                <a:cs typeface="+mn-cs"/>
              </a:rPr>
              <a:t>illa</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err="1">
                <a:solidFill>
                  <a:schemeClr val="tx1"/>
                </a:solidFill>
                <a:effectLst/>
                <a:latin typeface="+mn-lt"/>
                <a:ea typeface="+mn-ea"/>
                <a:cs typeface="+mn-cs"/>
              </a:rPr>
              <a:t>Solvet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sæclum</a:t>
            </a:r>
            <a:r>
              <a:rPr lang="en-US" sz="1200" i="1" kern="1200" dirty="0">
                <a:solidFill>
                  <a:schemeClr val="tx1"/>
                </a:solidFill>
                <a:effectLst/>
                <a:latin typeface="+mn-lt"/>
                <a:ea typeface="+mn-ea"/>
                <a:cs typeface="+mn-cs"/>
              </a:rPr>
              <a:t> in </a:t>
            </a:r>
            <a:r>
              <a:rPr lang="en-US" sz="1200" i="1" kern="1200" dirty="0" err="1">
                <a:solidFill>
                  <a:schemeClr val="tx1"/>
                </a:solidFill>
                <a:effectLst/>
                <a:latin typeface="+mn-lt"/>
                <a:ea typeface="+mn-ea"/>
                <a:cs typeface="+mn-cs"/>
              </a:rPr>
              <a:t>favilla</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Teste David cum Sibylla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Day of wrath! O day of mourning!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See fulfilled the prophets' warning,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Heaven and earth in ashes burning!</a:t>
            </a:r>
          </a:p>
          <a:p>
            <a:r>
              <a:rPr lang="en-US" sz="1200" kern="1200" dirty="0">
                <a:solidFill>
                  <a:schemeClr val="tx1"/>
                </a:solidFill>
                <a:effectLst/>
                <a:latin typeface="+mn-lt"/>
                <a:ea typeface="+mn-ea"/>
                <a:cs typeface="+mn-cs"/>
              </a:rPr>
              <a:t>The day of wrath, that day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Will dissolve the world in ashes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 foretold by David and the sibyl!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Libera</a:t>
            </a:r>
            <a:r>
              <a:rPr lang="en-US" sz="1200" b="1" kern="1200" dirty="0">
                <a:solidFill>
                  <a:schemeClr val="tx1"/>
                </a:solidFill>
                <a:effectLst/>
                <a:latin typeface="+mn-lt"/>
                <a:ea typeface="+mn-ea"/>
                <a:cs typeface="+mn-cs"/>
              </a:rPr>
              <a:t> Me</a:t>
            </a:r>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Libera</a:t>
            </a:r>
            <a:r>
              <a:rPr lang="en-US" sz="1200" i="1" kern="1200" dirty="0">
                <a:solidFill>
                  <a:schemeClr val="tx1"/>
                </a:solidFill>
                <a:effectLst/>
                <a:latin typeface="+mn-lt"/>
                <a:ea typeface="+mn-ea"/>
                <a:cs typeface="+mn-cs"/>
              </a:rPr>
              <a:t> me, </a:t>
            </a:r>
            <a:r>
              <a:rPr lang="en-US" sz="1200" i="1" kern="1200" dirty="0" err="1">
                <a:solidFill>
                  <a:schemeClr val="tx1"/>
                </a:solidFill>
                <a:effectLst/>
                <a:latin typeface="+mn-lt"/>
                <a:ea typeface="+mn-ea"/>
                <a:cs typeface="+mn-cs"/>
              </a:rPr>
              <a:t>Domine</a:t>
            </a:r>
            <a:r>
              <a:rPr lang="en-US" sz="1200" i="1" kern="1200" dirty="0">
                <a:solidFill>
                  <a:schemeClr val="tx1"/>
                </a:solidFill>
                <a:effectLst/>
                <a:latin typeface="+mn-lt"/>
                <a:ea typeface="+mn-ea"/>
                <a:cs typeface="+mn-cs"/>
              </a:rPr>
              <a:t>, de </a:t>
            </a:r>
            <a:r>
              <a:rPr lang="en-US" sz="1200" i="1" kern="1200" dirty="0" err="1">
                <a:solidFill>
                  <a:schemeClr val="tx1"/>
                </a:solidFill>
                <a:effectLst/>
                <a:latin typeface="+mn-lt"/>
                <a:ea typeface="+mn-ea"/>
                <a:cs typeface="+mn-cs"/>
              </a:rPr>
              <a:t>morte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æterna</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die </a:t>
            </a:r>
            <a:r>
              <a:rPr lang="en-US" sz="1200" i="1" kern="1200" dirty="0" err="1">
                <a:solidFill>
                  <a:schemeClr val="tx1"/>
                </a:solidFill>
                <a:effectLst/>
                <a:latin typeface="+mn-lt"/>
                <a:ea typeface="+mn-ea"/>
                <a:cs typeface="+mn-cs"/>
              </a:rPr>
              <a:t>illa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tremenda</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err="1">
                <a:solidFill>
                  <a:schemeClr val="tx1"/>
                </a:solidFill>
                <a:effectLst/>
                <a:latin typeface="+mn-lt"/>
                <a:ea typeface="+mn-ea"/>
                <a:cs typeface="+mn-cs"/>
              </a:rPr>
              <a:t>Quando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cœli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movendi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sunt</a:t>
            </a:r>
            <a:r>
              <a:rPr lang="en-US" sz="1200" i="1" kern="1200" dirty="0">
                <a:solidFill>
                  <a:schemeClr val="tx1"/>
                </a:solidFill>
                <a:effectLst/>
                <a:latin typeface="+mn-lt"/>
                <a:ea typeface="+mn-ea"/>
                <a:cs typeface="+mn-cs"/>
              </a:rPr>
              <a:t> et terra.</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Dum </a:t>
            </a:r>
            <a:r>
              <a:rPr lang="en-US" sz="1200" i="1" kern="1200" dirty="0" err="1">
                <a:solidFill>
                  <a:schemeClr val="tx1"/>
                </a:solidFill>
                <a:effectLst/>
                <a:latin typeface="+mn-lt"/>
                <a:ea typeface="+mn-ea"/>
                <a:cs typeface="+mn-cs"/>
              </a:rPr>
              <a:t>veneris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iudicare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sæculum</a:t>
            </a:r>
            <a:r>
              <a:rPr lang="en-US" sz="1200" i="1" kern="1200" dirty="0">
                <a:solidFill>
                  <a:schemeClr val="tx1"/>
                </a:solidFill>
                <a:effectLst/>
                <a:latin typeface="+mn-lt"/>
                <a:ea typeface="+mn-ea"/>
                <a:cs typeface="+mn-cs"/>
              </a:rPr>
              <a:t> per </a:t>
            </a:r>
            <a:r>
              <a:rPr lang="en-US" sz="1200" i="1" kern="1200" dirty="0" err="1">
                <a:solidFill>
                  <a:schemeClr val="tx1"/>
                </a:solidFill>
                <a:effectLst/>
                <a:latin typeface="+mn-lt"/>
                <a:ea typeface="+mn-ea"/>
                <a:cs typeface="+mn-cs"/>
              </a:rPr>
              <a:t>ignem</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Tremens </a:t>
            </a:r>
            <a:r>
              <a:rPr lang="en-US" sz="1200" i="1" kern="1200" dirty="0" err="1">
                <a:solidFill>
                  <a:schemeClr val="tx1"/>
                </a:solidFill>
                <a:effectLst/>
                <a:latin typeface="+mn-lt"/>
                <a:ea typeface="+mn-ea"/>
                <a:cs typeface="+mn-cs"/>
              </a:rPr>
              <a:t>factus</a:t>
            </a:r>
            <a:r>
              <a:rPr lang="en-US" sz="1200" i="1" kern="1200" dirty="0">
                <a:solidFill>
                  <a:schemeClr val="tx1"/>
                </a:solidFill>
                <a:effectLst/>
                <a:latin typeface="+mn-lt"/>
                <a:ea typeface="+mn-ea"/>
                <a:cs typeface="+mn-cs"/>
              </a:rPr>
              <a:t> sum ego, et </a:t>
            </a:r>
            <a:r>
              <a:rPr lang="en-US" sz="1200" i="1" kern="1200" dirty="0" err="1">
                <a:solidFill>
                  <a:schemeClr val="tx1"/>
                </a:solidFill>
                <a:effectLst/>
                <a:latin typeface="+mn-lt"/>
                <a:ea typeface="+mn-ea"/>
                <a:cs typeface="+mn-cs"/>
              </a:rPr>
              <a:t>timeo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dum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discussio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venerit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atque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ventura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ira</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err="1">
                <a:solidFill>
                  <a:schemeClr val="tx1"/>
                </a:solidFill>
                <a:effectLst/>
                <a:latin typeface="+mn-lt"/>
                <a:ea typeface="+mn-ea"/>
                <a:cs typeface="+mn-cs"/>
              </a:rPr>
              <a:t>Quando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cœli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movendi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sunt</a:t>
            </a:r>
            <a:r>
              <a:rPr lang="en-US" sz="1200" i="1" kern="1200" dirty="0">
                <a:solidFill>
                  <a:schemeClr val="tx1"/>
                </a:solidFill>
                <a:effectLst/>
                <a:latin typeface="+mn-lt"/>
                <a:ea typeface="+mn-ea"/>
                <a:cs typeface="+mn-cs"/>
              </a:rPr>
              <a:t> et terra.</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Dies </a:t>
            </a:r>
            <a:r>
              <a:rPr lang="en-US" sz="1200" i="1" kern="1200" dirty="0" err="1">
                <a:solidFill>
                  <a:schemeClr val="tx1"/>
                </a:solidFill>
                <a:effectLst/>
                <a:latin typeface="+mn-lt"/>
                <a:ea typeface="+mn-ea"/>
                <a:cs typeface="+mn-cs"/>
              </a:rPr>
              <a:t>illa</a:t>
            </a:r>
            <a:r>
              <a:rPr lang="en-US" sz="1200" i="1" kern="1200" dirty="0">
                <a:solidFill>
                  <a:schemeClr val="tx1"/>
                </a:solidFill>
                <a:effectLst/>
                <a:latin typeface="+mn-lt"/>
                <a:ea typeface="+mn-ea"/>
                <a:cs typeface="+mn-cs"/>
              </a:rPr>
              <a:t>, dies </a:t>
            </a:r>
            <a:r>
              <a:rPr lang="en-US" sz="1200" i="1" kern="1200" dirty="0" err="1">
                <a:solidFill>
                  <a:schemeClr val="tx1"/>
                </a:solidFill>
                <a:effectLst/>
                <a:latin typeface="+mn-lt"/>
                <a:ea typeface="+mn-ea"/>
                <a:cs typeface="+mn-cs"/>
              </a:rPr>
              <a:t>iræ</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calamitatis</a:t>
            </a:r>
            <a:r>
              <a:rPr lang="en-US" sz="1200" i="1" kern="1200" dirty="0">
                <a:solidFill>
                  <a:schemeClr val="tx1"/>
                </a:solidFill>
                <a:effectLst/>
                <a:latin typeface="+mn-lt"/>
                <a:ea typeface="+mn-ea"/>
                <a:cs typeface="+mn-cs"/>
              </a:rPr>
              <a:t> et </a:t>
            </a:r>
            <a:r>
              <a:rPr lang="en-US" sz="1200" i="1" kern="1200" dirty="0" err="1">
                <a:solidFill>
                  <a:schemeClr val="tx1"/>
                </a:solidFill>
                <a:effectLst/>
                <a:latin typeface="+mn-lt"/>
                <a:ea typeface="+mn-ea"/>
                <a:cs typeface="+mn-cs"/>
              </a:rPr>
              <a:t>miseriæ</a:t>
            </a:r>
            <a:r>
              <a:rPr lang="en-US" sz="1200" i="1" kern="1200" dirty="0">
                <a:solidFill>
                  <a:schemeClr val="tx1"/>
                </a:solidFill>
                <a:effectLst/>
                <a:latin typeface="+mn-lt"/>
                <a:ea typeface="+mn-ea"/>
                <a:cs typeface="+mn-cs"/>
              </a:rPr>
              <a:t>, dies magna et </a:t>
            </a:r>
            <a:r>
              <a:rPr lang="en-US" sz="1200" i="1" kern="1200" dirty="0" err="1">
                <a:solidFill>
                  <a:schemeClr val="tx1"/>
                </a:solidFill>
                <a:effectLst/>
                <a:latin typeface="+mn-lt"/>
                <a:ea typeface="+mn-ea"/>
                <a:cs typeface="+mn-cs"/>
              </a:rPr>
              <a:t>amara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valde</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Dum </a:t>
            </a:r>
            <a:r>
              <a:rPr lang="en-US" sz="1200" i="1" kern="1200" dirty="0" err="1">
                <a:solidFill>
                  <a:schemeClr val="tx1"/>
                </a:solidFill>
                <a:effectLst/>
                <a:latin typeface="+mn-lt"/>
                <a:ea typeface="+mn-ea"/>
                <a:cs typeface="+mn-cs"/>
              </a:rPr>
              <a:t>veneris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iudicare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sæculum</a:t>
            </a:r>
            <a:r>
              <a:rPr lang="en-US" sz="1200" i="1" kern="1200" dirty="0">
                <a:solidFill>
                  <a:schemeClr val="tx1"/>
                </a:solidFill>
                <a:effectLst/>
                <a:latin typeface="+mn-lt"/>
                <a:ea typeface="+mn-ea"/>
                <a:cs typeface="+mn-cs"/>
              </a:rPr>
              <a:t> per </a:t>
            </a:r>
            <a:r>
              <a:rPr lang="en-US" sz="1200" i="1" kern="1200" dirty="0" err="1">
                <a:solidFill>
                  <a:schemeClr val="tx1"/>
                </a:solidFill>
                <a:effectLst/>
                <a:latin typeface="+mn-lt"/>
                <a:ea typeface="+mn-ea"/>
                <a:cs typeface="+mn-cs"/>
              </a:rPr>
              <a:t>ignem</a:t>
            </a:r>
            <a:r>
              <a:rPr lang="en-US" sz="1200" i="1" kern="1200" dirty="0">
                <a:solidFill>
                  <a:schemeClr val="tx1"/>
                </a:solidFill>
                <a:effectLst/>
                <a:latin typeface="+mn-lt"/>
                <a:ea typeface="+mn-ea"/>
                <a:cs typeface="+mn-cs"/>
              </a:rPr>
              <a:t>.</a:t>
            </a:r>
            <a:br>
              <a:rPr lang="en-US" sz="1200" i="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Requiem </a:t>
            </a:r>
            <a:r>
              <a:rPr lang="en-US" sz="1200" i="1" kern="1200" dirty="0" err="1">
                <a:solidFill>
                  <a:schemeClr val="tx1"/>
                </a:solidFill>
                <a:effectLst/>
                <a:latin typeface="+mn-lt"/>
                <a:ea typeface="+mn-ea"/>
                <a:cs typeface="+mn-cs"/>
              </a:rPr>
              <a:t>æternam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dona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eis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Domine</a:t>
            </a:r>
            <a:r>
              <a:rPr lang="en-US" sz="1200" i="1" kern="1200" dirty="0">
                <a:solidFill>
                  <a:schemeClr val="tx1"/>
                </a:solidFill>
                <a:effectLst/>
                <a:latin typeface="+mn-lt"/>
                <a:ea typeface="+mn-ea"/>
                <a:cs typeface="+mn-cs"/>
              </a:rPr>
              <a:t>: et lux </a:t>
            </a:r>
            <a:r>
              <a:rPr lang="en-US" sz="1200" i="1" kern="1200" dirty="0" err="1">
                <a:solidFill>
                  <a:schemeClr val="tx1"/>
                </a:solidFill>
                <a:effectLst/>
                <a:latin typeface="+mn-lt"/>
                <a:ea typeface="+mn-ea"/>
                <a:cs typeface="+mn-cs"/>
              </a:rPr>
              <a:t>perpetua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luceat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eis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me, O Lord, from death eternal on that fearful day,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the heavens and the earth shall be moved,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thou shalt come to judge the world by fire.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 am made to tremble, and I fear, till the judgment be upon us, and the coming wrath,</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the heavens and the earth shall be moved.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That day, day of wrath, calamity, and misery, day of great and exceeding bitterness,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when thou shalt come to judge the world by fire.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Rest eternal grant unto them, O Lord: and let light perpetual shine upon them.</a:t>
            </a:r>
          </a:p>
          <a:p>
            <a:endParaRPr lang="en-US" baseline="0" dirty="0"/>
          </a:p>
        </p:txBody>
      </p:sp>
      <p:sp>
        <p:nvSpPr>
          <p:cNvPr id="4" name="Slide Number Placeholder 3"/>
          <p:cNvSpPr>
            <a:spLocks noGrp="1"/>
          </p:cNvSpPr>
          <p:nvPr>
            <p:ph type="sldNum" sz="quarter" idx="10"/>
          </p:nvPr>
        </p:nvSpPr>
        <p:spPr/>
        <p:txBody>
          <a:bodyPr/>
          <a:lstStyle/>
          <a:p>
            <a:fld id="{F8C8ABAD-8E2D-403E-93BA-147A133A7294}" type="slidenum">
              <a:rPr lang="en-US" smtClean="0"/>
              <a:t>12</a:t>
            </a:fld>
            <a:endParaRPr lang="en-US"/>
          </a:p>
        </p:txBody>
      </p:sp>
    </p:spTree>
    <p:extLst>
      <p:ext uri="{BB962C8B-B14F-4D97-AF65-F5344CB8AC3E}">
        <p14:creationId xmlns:p14="http://schemas.microsoft.com/office/powerpoint/2010/main" val="38641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literature regarding value of</a:t>
            </a:r>
            <a:r>
              <a:rPr lang="en-US" baseline="0" dirty="0"/>
              <a:t> music in general education important to Holocaust music education.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field of general education, there exists substantial literature supporting the use of music in the classroom. Experts in the fields of musicology and psychology have documented the effective use of music in teaching history, social justice/responsibility, tolerance and empathy, as well as more general</a:t>
            </a:r>
            <a:r>
              <a:rPr lang="en-US" sz="1200" kern="1200" baseline="0" dirty="0">
                <a:solidFill>
                  <a:schemeClr val="tx1"/>
                </a:solidFill>
                <a:effectLst/>
                <a:latin typeface="+mn-lt"/>
                <a:ea typeface="+mn-ea"/>
                <a:cs typeface="+mn-cs"/>
              </a:rPr>
              <a:t> educational outcomes such as reinforcing lesson content, addressing needs of a variety of learning-types, and serving as a memory aid</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2</a:t>
            </a:fld>
            <a:endParaRPr lang="en-US"/>
          </a:p>
        </p:txBody>
      </p:sp>
    </p:spTree>
    <p:extLst>
      <p:ext uri="{BB962C8B-B14F-4D97-AF65-F5344CB8AC3E}">
        <p14:creationId xmlns:p14="http://schemas.microsoft.com/office/powerpoint/2010/main" val="319168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Relatively little literature on Holocaust music in education. Similar rationales to general </a:t>
            </a:r>
            <a:r>
              <a:rPr lang="en-US" dirty="0" err="1"/>
              <a:t>ed</a:t>
            </a:r>
            <a:r>
              <a:rPr lang="en-US" dirty="0"/>
              <a:t>, with Holocaust-specific rationales</a:t>
            </a:r>
            <a:r>
              <a:rPr lang="en-US" baseline="0" dirty="0"/>
              <a:t> included from general Holocaust education which are relevant to the inclusion of music. These rationales are shared by the experts I consulted as well.</a:t>
            </a:r>
          </a:p>
          <a:p>
            <a:endParaRPr lang="en-US" baseline="0" dirty="0"/>
          </a:p>
          <a:p>
            <a:r>
              <a:rPr lang="en-US" baseline="0" dirty="0"/>
              <a:t>Hence, use of music in Holocaust education is supported by the general education and Holocaust education literature.</a:t>
            </a:r>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3</a:t>
            </a:fld>
            <a:endParaRPr lang="en-US"/>
          </a:p>
        </p:txBody>
      </p:sp>
    </p:spTree>
    <p:extLst>
      <p:ext uri="{BB962C8B-B14F-4D97-AF65-F5344CB8AC3E}">
        <p14:creationId xmlns:p14="http://schemas.microsoft.com/office/powerpoint/2010/main" val="112929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determine the extent to which and how music is used in secondary school Holocaust education, I</a:t>
            </a:r>
            <a:r>
              <a:rPr lang="en-US" sz="1200" kern="1200" baseline="0" dirty="0">
                <a:solidFill>
                  <a:schemeClr val="tx1"/>
                </a:solidFill>
                <a:effectLst/>
                <a:latin typeface="+mn-lt"/>
                <a:ea typeface="+mn-ea"/>
                <a:cs typeface="+mn-cs"/>
              </a:rPr>
              <a:t> collected and analyzed </a:t>
            </a:r>
            <a:r>
              <a:rPr lang="en-US" sz="1200" kern="1200" dirty="0">
                <a:solidFill>
                  <a:schemeClr val="tx1"/>
                </a:solidFill>
                <a:effectLst/>
                <a:latin typeface="+mn-lt"/>
                <a:ea typeface="+mn-ea"/>
                <a:cs typeface="+mn-cs"/>
              </a:rPr>
              <a:t>data from over 100 Holocaust education lesson plans and curricula.  Data was accumulated through a comprehensive search of relevant online Holocaust education sites, and survey questions distributed to Holocaust educators. Both internet and survey results were tested against the survey questions in order to establish a common set of data results, upon which conclusions could be collectively based.</a:t>
            </a:r>
          </a:p>
        </p:txBody>
      </p:sp>
      <p:sp>
        <p:nvSpPr>
          <p:cNvPr id="4" name="Slide Number Placeholder 3"/>
          <p:cNvSpPr>
            <a:spLocks noGrp="1"/>
          </p:cNvSpPr>
          <p:nvPr>
            <p:ph type="sldNum" sz="quarter" idx="10"/>
          </p:nvPr>
        </p:nvSpPr>
        <p:spPr/>
        <p:txBody>
          <a:bodyPr/>
          <a:lstStyle/>
          <a:p>
            <a:fld id="{F8C8ABAD-8E2D-403E-93BA-147A133A7294}" type="slidenum">
              <a:rPr lang="en-US" smtClean="0"/>
              <a:t>4</a:t>
            </a:fld>
            <a:endParaRPr lang="en-US"/>
          </a:p>
        </p:txBody>
      </p:sp>
    </p:spTree>
    <p:extLst>
      <p:ext uri="{BB962C8B-B14F-4D97-AF65-F5344CB8AC3E}">
        <p14:creationId xmlns:p14="http://schemas.microsoft.com/office/powerpoint/2010/main" val="96367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info here. </a:t>
            </a:r>
          </a:p>
          <a:p>
            <a:r>
              <a:rPr lang="en-US" dirty="0"/>
              <a:t>Survey</a:t>
            </a:r>
            <a:r>
              <a:rPr lang="en-US" baseline="0" dirty="0"/>
              <a:t> and web sources were queried regarding the types of music used and the rationales for using music.</a:t>
            </a:r>
          </a:p>
          <a:p>
            <a:r>
              <a:rPr lang="en-US" baseline="0" dirty="0"/>
              <a:t>Genres and Rationales developed from secondary/scholarly sources.</a:t>
            </a:r>
          </a:p>
          <a:p>
            <a:r>
              <a:rPr lang="en-US" baseline="0" dirty="0"/>
              <a:t>Questions were asked specifically of survey respondents.</a:t>
            </a:r>
          </a:p>
          <a:p>
            <a:r>
              <a:rPr lang="en-US" baseline="0" dirty="0"/>
              <a:t>Questions were subjectively answered by DSG to music inclusive web-sites based on review of each.</a:t>
            </a:r>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5</a:t>
            </a:fld>
            <a:endParaRPr lang="en-US"/>
          </a:p>
        </p:txBody>
      </p:sp>
    </p:spTree>
    <p:extLst>
      <p:ext uri="{BB962C8B-B14F-4D97-AF65-F5344CB8AC3E}">
        <p14:creationId xmlns:p14="http://schemas.microsoft.com/office/powerpoint/2010/main" val="131256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a:t>
            </a:r>
            <a:r>
              <a:rPr lang="en-US" sz="1200" kern="1200" baseline="0" dirty="0">
                <a:solidFill>
                  <a:schemeClr val="tx1"/>
                </a:solidFill>
                <a:effectLst/>
                <a:latin typeface="+mn-lt"/>
                <a:ea typeface="+mn-ea"/>
                <a:cs typeface="+mn-cs"/>
              </a:rPr>
              <a:t> results </a:t>
            </a:r>
            <a:r>
              <a:rPr lang="en-US" sz="1200" kern="1200" dirty="0">
                <a:solidFill>
                  <a:schemeClr val="tx1"/>
                </a:solidFill>
                <a:effectLst/>
                <a:latin typeface="+mn-lt"/>
                <a:ea typeface="+mn-ea"/>
                <a:cs typeface="+mn-cs"/>
              </a:rPr>
              <a:t>show that approximately 4 in 10 lessons/curricula utilize music as a lens </a:t>
            </a:r>
          </a:p>
          <a:p>
            <a:r>
              <a:rPr lang="en-US" sz="1200" kern="1200" dirty="0">
                <a:solidFill>
                  <a:schemeClr val="tx1"/>
                </a:solidFill>
                <a:effectLst/>
                <a:latin typeface="+mn-lt"/>
                <a:ea typeface="+mn-ea"/>
                <a:cs typeface="+mn-cs"/>
              </a:rPr>
              <a:t>through which students can learn about the Holocaust. </a:t>
            </a:r>
            <a:endParaRPr lang="en-US" sz="1200" b="1"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Type of Music Summary</a:t>
            </a:r>
            <a:r>
              <a:rPr lang="en-US" dirty="0">
                <a:effectLst/>
              </a:rPr>
              <a:t> </a:t>
            </a:r>
            <a:r>
              <a:rPr lang="en-US" sz="1200" b="1" i="0" u="none" strike="noStrike" kern="1200" dirty="0">
                <a:solidFill>
                  <a:schemeClr val="tx1"/>
                </a:solidFill>
                <a:effectLst/>
                <a:latin typeface="+mn-lt"/>
                <a:ea typeface="+mn-ea"/>
                <a:cs typeface="+mn-cs"/>
              </a:rPr>
              <a:t>% use among</a:t>
            </a:r>
            <a:r>
              <a:rPr lang="en-US" dirty="0">
                <a:effectLst/>
              </a:rPr>
              <a:t> </a:t>
            </a:r>
            <a:r>
              <a:rPr lang="en-US" sz="1200" b="1" i="0" u="none" strike="noStrike" kern="1200" dirty="0">
                <a:solidFill>
                  <a:schemeClr val="tx1"/>
                </a:solidFill>
                <a:effectLst/>
                <a:latin typeface="+mn-lt"/>
                <a:ea typeface="+mn-ea"/>
                <a:cs typeface="+mn-cs"/>
              </a:rPr>
              <a:t>music curricula</a:t>
            </a:r>
            <a:r>
              <a:rPr lang="en-US" dirty="0">
                <a:effectLst/>
              </a:rPr>
              <a:t> </a:t>
            </a:r>
          </a:p>
          <a:p>
            <a:r>
              <a:rPr lang="en-US" sz="1200" b="0" i="0" u="none" strike="noStrike" kern="1200" dirty="0">
                <a:solidFill>
                  <a:schemeClr val="tx1"/>
                </a:solidFill>
                <a:effectLst/>
                <a:latin typeface="+mn-lt"/>
                <a:ea typeface="+mn-ea"/>
                <a:cs typeface="+mn-cs"/>
              </a:rPr>
              <a:t>1 Music from the Camps and Ghettos</a:t>
            </a:r>
            <a:r>
              <a:rPr lang="en-US" dirty="0">
                <a:effectLst/>
              </a:rPr>
              <a:t> </a:t>
            </a:r>
            <a:r>
              <a:rPr lang="en-US" sz="1200" b="0" i="0" u="none" strike="noStrike" kern="1200" dirty="0">
                <a:solidFill>
                  <a:schemeClr val="tx1"/>
                </a:solidFill>
                <a:effectLst/>
                <a:latin typeface="+mn-lt"/>
                <a:ea typeface="+mn-ea"/>
                <a:cs typeface="+mn-cs"/>
              </a:rPr>
              <a:t>73.17%</a:t>
            </a:r>
            <a:r>
              <a:rPr lang="en-US" dirty="0">
                <a:effectLst/>
              </a:rPr>
              <a:t> </a:t>
            </a:r>
          </a:p>
          <a:p>
            <a:r>
              <a:rPr lang="en-US" sz="1200" b="0" i="0" u="none" strike="noStrike" kern="1200" dirty="0">
                <a:solidFill>
                  <a:schemeClr val="tx1"/>
                </a:solidFill>
                <a:effectLst/>
                <a:latin typeface="+mn-lt"/>
                <a:ea typeface="+mn-ea"/>
                <a:cs typeface="+mn-cs"/>
              </a:rPr>
              <a:t>2 Popular Jewish Music of Eastern Europe (i.e. Yiddish or Klezmer music)</a:t>
            </a:r>
            <a:r>
              <a:rPr lang="en-US" dirty="0">
                <a:effectLst/>
              </a:rPr>
              <a:t> </a:t>
            </a:r>
            <a:r>
              <a:rPr lang="en-US" sz="1200" b="0" i="0" u="none" strike="noStrike" kern="1200" dirty="0">
                <a:solidFill>
                  <a:schemeClr val="tx1"/>
                </a:solidFill>
                <a:effectLst/>
                <a:latin typeface="+mn-lt"/>
                <a:ea typeface="+mn-ea"/>
                <a:cs typeface="+mn-cs"/>
              </a:rPr>
              <a:t>43.90%</a:t>
            </a:r>
            <a:r>
              <a:rPr lang="en-US" dirty="0">
                <a:effectLst/>
              </a:rPr>
              <a:t> </a:t>
            </a:r>
          </a:p>
          <a:p>
            <a:r>
              <a:rPr lang="en-US" sz="1200" b="0" i="0" u="none" strike="noStrike" kern="1200" dirty="0">
                <a:solidFill>
                  <a:schemeClr val="tx1"/>
                </a:solidFill>
                <a:effectLst/>
                <a:latin typeface="+mn-lt"/>
                <a:ea typeface="+mn-ea"/>
                <a:cs typeface="+mn-cs"/>
              </a:rPr>
              <a:t>3 Holocaust Memorial Music</a:t>
            </a:r>
            <a:r>
              <a:rPr lang="en-US" dirty="0">
                <a:effectLst/>
              </a:rPr>
              <a:t> </a:t>
            </a:r>
            <a:r>
              <a:rPr lang="en-US" sz="1200" b="0" i="0" u="none" strike="noStrike" kern="1200" dirty="0">
                <a:solidFill>
                  <a:schemeClr val="tx1"/>
                </a:solidFill>
                <a:effectLst/>
                <a:latin typeface="+mn-lt"/>
                <a:ea typeface="+mn-ea"/>
                <a:cs typeface="+mn-cs"/>
              </a:rPr>
              <a:t>41.46%</a:t>
            </a:r>
            <a:r>
              <a:rPr lang="en-US" dirty="0">
                <a:effectLst/>
              </a:rPr>
              <a:t> </a:t>
            </a:r>
          </a:p>
          <a:p>
            <a:r>
              <a:rPr lang="en-US" sz="1200" b="0" i="0" u="none" strike="noStrike" kern="1200" dirty="0">
                <a:solidFill>
                  <a:schemeClr val="tx1"/>
                </a:solidFill>
                <a:effectLst/>
                <a:latin typeface="+mn-lt"/>
                <a:ea typeface="+mn-ea"/>
                <a:cs typeface="+mn-cs"/>
              </a:rPr>
              <a:t>4 German/National Socialist Music from the Era</a:t>
            </a:r>
            <a:r>
              <a:rPr lang="en-US" dirty="0">
                <a:effectLst/>
              </a:rPr>
              <a:t> </a:t>
            </a:r>
            <a:r>
              <a:rPr lang="en-US" sz="1200" b="0" i="0" u="none" strike="noStrike" kern="1200" dirty="0">
                <a:solidFill>
                  <a:schemeClr val="tx1"/>
                </a:solidFill>
                <a:effectLst/>
                <a:latin typeface="+mn-lt"/>
                <a:ea typeface="+mn-ea"/>
                <a:cs typeface="+mn-cs"/>
              </a:rPr>
              <a:t>19.51%</a:t>
            </a:r>
            <a:r>
              <a:rPr lang="en-US" dirty="0">
                <a:effectLst/>
              </a:rPr>
              <a:t> </a:t>
            </a:r>
          </a:p>
          <a:p>
            <a:r>
              <a:rPr lang="en-US" sz="1200" b="0" i="0" u="none" strike="noStrike" kern="1200" dirty="0">
                <a:solidFill>
                  <a:schemeClr val="tx1"/>
                </a:solidFill>
                <a:effectLst/>
                <a:latin typeface="+mn-lt"/>
                <a:ea typeface="+mn-ea"/>
                <a:cs typeface="+mn-cs"/>
              </a:rPr>
              <a:t>5 Classical music of European Jewish composers from the period</a:t>
            </a:r>
            <a:r>
              <a:rPr lang="en-US" dirty="0">
                <a:effectLst/>
              </a:rPr>
              <a:t> </a:t>
            </a:r>
            <a:r>
              <a:rPr lang="en-US" sz="1200" b="0" i="0" u="none" strike="noStrike" kern="1200" dirty="0">
                <a:solidFill>
                  <a:schemeClr val="tx1"/>
                </a:solidFill>
                <a:effectLst/>
                <a:latin typeface="+mn-lt"/>
                <a:ea typeface="+mn-ea"/>
                <a:cs typeface="+mn-cs"/>
              </a:rPr>
              <a:t>21.95%</a:t>
            </a:r>
            <a:r>
              <a:rPr lang="en-US" dirty="0">
                <a:effectLst/>
              </a:rPr>
              <a:t> </a:t>
            </a:r>
          </a:p>
          <a:p>
            <a:r>
              <a:rPr lang="en-US" sz="1200" b="0" i="0" u="none" strike="noStrike" kern="1200" dirty="0">
                <a:solidFill>
                  <a:schemeClr val="tx1"/>
                </a:solidFill>
                <a:effectLst/>
                <a:latin typeface="+mn-lt"/>
                <a:ea typeface="+mn-ea"/>
                <a:cs typeface="+mn-cs"/>
              </a:rPr>
              <a:t>6 </a:t>
            </a:r>
            <a:r>
              <a:rPr lang="en-US" sz="1200" b="0" i="0" u="none" strike="noStrike" kern="1200" dirty="0" err="1">
                <a:solidFill>
                  <a:schemeClr val="tx1"/>
                </a:solidFill>
                <a:effectLst/>
                <a:latin typeface="+mn-lt"/>
                <a:ea typeface="+mn-ea"/>
                <a:cs typeface="+mn-cs"/>
              </a:rPr>
              <a:t>Entartete</a:t>
            </a:r>
            <a:r>
              <a:rPr lang="en-US" sz="1200" b="0" i="0" u="none" strike="noStrike" kern="1200" dirty="0">
                <a:solidFill>
                  <a:schemeClr val="tx1"/>
                </a:solidFill>
                <a:effectLst/>
                <a:latin typeface="+mn-lt"/>
                <a:ea typeface="+mn-ea"/>
                <a:cs typeface="+mn-cs"/>
              </a:rPr>
              <a:t> (Degenerate) Music</a:t>
            </a:r>
            <a:r>
              <a:rPr lang="en-US" dirty="0">
                <a:effectLst/>
              </a:rPr>
              <a:t>  </a:t>
            </a:r>
            <a:r>
              <a:rPr lang="en-US" sz="1200" b="0" i="0" u="none" strike="noStrike" kern="1200" dirty="0">
                <a:solidFill>
                  <a:schemeClr val="tx1"/>
                </a:solidFill>
                <a:effectLst/>
                <a:latin typeface="+mn-lt"/>
                <a:ea typeface="+mn-ea"/>
                <a:cs typeface="+mn-cs"/>
              </a:rPr>
              <a:t>19.51%</a:t>
            </a:r>
            <a:r>
              <a:rPr lang="en-US" dirty="0">
                <a:effectLst/>
              </a:rPr>
              <a:t> </a:t>
            </a:r>
          </a:p>
          <a:p>
            <a:r>
              <a:rPr lang="en-US" sz="1200" b="0" i="0" u="none" strike="noStrike" kern="1200" dirty="0">
                <a:solidFill>
                  <a:schemeClr val="tx1"/>
                </a:solidFill>
                <a:effectLst/>
                <a:latin typeface="+mn-lt"/>
                <a:ea typeface="+mn-ea"/>
                <a:cs typeface="+mn-cs"/>
              </a:rPr>
              <a:t>7 Other</a:t>
            </a:r>
            <a:r>
              <a:rPr lang="en-US" dirty="0">
                <a:effectLst/>
              </a:rPr>
              <a:t> </a:t>
            </a:r>
            <a:r>
              <a:rPr lang="en-US" sz="1200" b="0" i="0" u="none" strike="noStrike" kern="1200" dirty="0">
                <a:solidFill>
                  <a:schemeClr val="tx1"/>
                </a:solidFill>
                <a:effectLst/>
                <a:latin typeface="+mn-lt"/>
                <a:ea typeface="+mn-ea"/>
                <a:cs typeface="+mn-cs"/>
              </a:rPr>
              <a:t>26.83%</a:t>
            </a:r>
            <a:r>
              <a:rPr lang="en-US" dirty="0">
                <a:effectLst/>
              </a:rPr>
              <a:t> </a:t>
            </a:r>
          </a:p>
          <a:p>
            <a:endParaRPr lang="en-US" dirty="0">
              <a:effectLst/>
            </a:endParaRPr>
          </a:p>
          <a:p>
            <a:r>
              <a:rPr lang="en-US" sz="1200" b="1" i="0" u="none" strike="noStrike" kern="1200" dirty="0">
                <a:solidFill>
                  <a:schemeClr val="tx1"/>
                </a:solidFill>
                <a:effectLst/>
                <a:latin typeface="+mn-lt"/>
                <a:ea typeface="+mn-ea"/>
                <a:cs typeface="+mn-cs"/>
              </a:rPr>
              <a:t>Purpose of Music Summary                           </a:t>
            </a:r>
            <a:endParaRPr lang="en-US" dirty="0"/>
          </a:p>
          <a:p>
            <a:r>
              <a:rPr lang="en-US" sz="1200" b="0" i="0" u="none" strike="noStrike" kern="1200" dirty="0">
                <a:solidFill>
                  <a:schemeClr val="tx1"/>
                </a:solidFill>
                <a:effectLst/>
                <a:latin typeface="+mn-lt"/>
                <a:ea typeface="+mn-ea"/>
                <a:cs typeface="+mn-cs"/>
              </a:rPr>
              <a:t>a To demonstrate how music was used as a form of resistance during the Holocaust</a:t>
            </a:r>
            <a:r>
              <a:rPr lang="en-US" dirty="0"/>
              <a:t> </a:t>
            </a:r>
            <a:r>
              <a:rPr lang="en-US" sz="1200" b="0" i="0" u="none" strike="noStrike" kern="1200" dirty="0">
                <a:solidFill>
                  <a:schemeClr val="tx1"/>
                </a:solidFill>
                <a:effectLst/>
                <a:latin typeface="+mn-lt"/>
                <a:ea typeface="+mn-ea"/>
                <a:cs typeface="+mn-cs"/>
              </a:rPr>
              <a:t>70.73%</a:t>
            </a:r>
            <a:r>
              <a:rPr lang="en-US" dirty="0"/>
              <a:t> </a:t>
            </a:r>
          </a:p>
          <a:p>
            <a:r>
              <a:rPr lang="en-US" sz="1200" b="0" i="0" u="none" strike="noStrike" kern="1200" dirty="0">
                <a:solidFill>
                  <a:schemeClr val="tx1"/>
                </a:solidFill>
                <a:effectLst/>
                <a:latin typeface="+mn-lt"/>
                <a:ea typeface="+mn-ea"/>
                <a:cs typeface="+mn-cs"/>
              </a:rPr>
              <a:t>b To introduce students to the period, and/or historical background of the Holocaust</a:t>
            </a:r>
            <a:r>
              <a:rPr lang="en-US" dirty="0"/>
              <a:t> </a:t>
            </a:r>
            <a:r>
              <a:rPr lang="en-US" sz="1200" b="0" i="0" u="none" strike="noStrike" kern="1200" dirty="0">
                <a:solidFill>
                  <a:schemeClr val="tx1"/>
                </a:solidFill>
                <a:effectLst/>
                <a:latin typeface="+mn-lt"/>
                <a:ea typeface="+mn-ea"/>
                <a:cs typeface="+mn-cs"/>
              </a:rPr>
              <a:t>63.41%</a:t>
            </a:r>
            <a:r>
              <a:rPr lang="en-US" dirty="0"/>
              <a:t> </a:t>
            </a:r>
          </a:p>
          <a:p>
            <a:r>
              <a:rPr lang="en-US" sz="1200" b="0" i="0" u="none" strike="noStrike" kern="1200" dirty="0">
                <a:solidFill>
                  <a:schemeClr val="tx1"/>
                </a:solidFill>
                <a:effectLst/>
                <a:latin typeface="+mn-lt"/>
                <a:ea typeface="+mn-ea"/>
                <a:cs typeface="+mn-cs"/>
              </a:rPr>
              <a:t>c As an educational tool for enhanced memory and understanding of subject matter</a:t>
            </a:r>
            <a:r>
              <a:rPr lang="en-US" dirty="0"/>
              <a:t> </a:t>
            </a:r>
            <a:r>
              <a:rPr lang="en-US" sz="1200" b="0" i="0" u="none" strike="noStrike" kern="1200" dirty="0">
                <a:solidFill>
                  <a:schemeClr val="tx1"/>
                </a:solidFill>
                <a:effectLst/>
                <a:latin typeface="+mn-lt"/>
                <a:ea typeface="+mn-ea"/>
                <a:cs typeface="+mn-cs"/>
              </a:rPr>
              <a:t>34.15%</a:t>
            </a:r>
            <a:r>
              <a:rPr lang="en-US" dirty="0"/>
              <a:t> </a:t>
            </a:r>
          </a:p>
          <a:p>
            <a:r>
              <a:rPr lang="en-US" sz="1200" b="0" i="0" u="none" strike="noStrike" kern="1200" dirty="0">
                <a:solidFill>
                  <a:schemeClr val="tx1"/>
                </a:solidFill>
                <a:effectLst/>
                <a:latin typeface="+mn-lt"/>
                <a:ea typeface="+mn-ea"/>
                <a:cs typeface="+mn-cs"/>
              </a:rPr>
              <a:t>d To create empathy and personal connections with victims of the Holocaust</a:t>
            </a:r>
            <a:r>
              <a:rPr lang="en-US" dirty="0"/>
              <a:t> </a:t>
            </a:r>
            <a:r>
              <a:rPr lang="en-US" sz="1200" b="0" i="0" u="none" strike="noStrike" kern="1200" dirty="0">
                <a:solidFill>
                  <a:schemeClr val="tx1"/>
                </a:solidFill>
                <a:effectLst/>
                <a:latin typeface="+mn-lt"/>
                <a:ea typeface="+mn-ea"/>
                <a:cs typeface="+mn-cs"/>
              </a:rPr>
              <a:t>63.41%</a:t>
            </a:r>
            <a:r>
              <a:rPr lang="en-US" dirty="0"/>
              <a:t> </a:t>
            </a:r>
          </a:p>
          <a:p>
            <a:r>
              <a:rPr lang="en-US" sz="1200" b="0" i="0" u="none" strike="noStrike" kern="1200" dirty="0">
                <a:solidFill>
                  <a:schemeClr val="tx1"/>
                </a:solidFill>
                <a:effectLst/>
                <a:latin typeface="+mn-lt"/>
                <a:ea typeface="+mn-ea"/>
                <a:cs typeface="+mn-cs"/>
              </a:rPr>
              <a:t>e As an educational tool for interdisciplinary/differentiated instruction</a:t>
            </a:r>
            <a:r>
              <a:rPr lang="en-US" dirty="0"/>
              <a:t> </a:t>
            </a:r>
            <a:r>
              <a:rPr lang="en-US" sz="1200" b="0" i="0" u="none" strike="noStrike" kern="1200" dirty="0">
                <a:solidFill>
                  <a:schemeClr val="tx1"/>
                </a:solidFill>
                <a:effectLst/>
                <a:latin typeface="+mn-lt"/>
                <a:ea typeface="+mn-ea"/>
                <a:cs typeface="+mn-cs"/>
              </a:rPr>
              <a:t>39.02%</a:t>
            </a:r>
            <a:r>
              <a:rPr lang="en-US" dirty="0"/>
              <a:t> </a:t>
            </a:r>
          </a:p>
          <a:p>
            <a:r>
              <a:rPr lang="en-US" sz="1200" b="0" i="0" u="none" strike="noStrike" kern="1200" dirty="0">
                <a:solidFill>
                  <a:schemeClr val="tx1"/>
                </a:solidFill>
                <a:effectLst/>
                <a:latin typeface="+mn-lt"/>
                <a:ea typeface="+mn-ea"/>
                <a:cs typeface="+mn-cs"/>
              </a:rPr>
              <a:t>g To shape views relative to ideas of social justice, discrimination, and acceptance of others</a:t>
            </a:r>
            <a:r>
              <a:rPr lang="en-US" dirty="0"/>
              <a:t> </a:t>
            </a:r>
            <a:r>
              <a:rPr lang="en-US" sz="1200" b="0" i="0" u="none" strike="noStrike" kern="1200" dirty="0">
                <a:solidFill>
                  <a:schemeClr val="tx1"/>
                </a:solidFill>
                <a:effectLst/>
                <a:latin typeface="+mn-lt"/>
                <a:ea typeface="+mn-ea"/>
                <a:cs typeface="+mn-cs"/>
              </a:rPr>
              <a:t>36.59%</a:t>
            </a:r>
            <a:r>
              <a:rPr lang="en-US" dirty="0"/>
              <a:t> </a:t>
            </a:r>
            <a:r>
              <a:rPr lang="en-US" sz="1200" b="0" i="0" u="none" strike="noStrike" kern="1200" dirty="0">
                <a:solidFill>
                  <a:schemeClr val="tx1"/>
                </a:solidFill>
                <a:effectLst/>
                <a:latin typeface="+mn-lt"/>
                <a:ea typeface="+mn-ea"/>
                <a:cs typeface="+mn-cs"/>
              </a:rPr>
              <a:t>h To create "parallels" to other places and times where genocide occurs</a:t>
            </a:r>
            <a:r>
              <a:rPr lang="en-US" dirty="0"/>
              <a:t> </a:t>
            </a:r>
            <a:r>
              <a:rPr lang="en-US" sz="1200" b="0" i="0" u="none" strike="noStrike" kern="1200" dirty="0">
                <a:solidFill>
                  <a:schemeClr val="tx1"/>
                </a:solidFill>
                <a:effectLst/>
                <a:latin typeface="+mn-lt"/>
                <a:ea typeface="+mn-ea"/>
                <a:cs typeface="+mn-cs"/>
              </a:rPr>
              <a:t>24.39%</a:t>
            </a:r>
            <a:r>
              <a:rPr lang="en-US" dirty="0"/>
              <a:t> </a:t>
            </a:r>
          </a:p>
          <a:p>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Other</a:t>
            </a:r>
            <a:r>
              <a:rPr lang="en-US" dirty="0"/>
              <a:t> </a:t>
            </a:r>
            <a:r>
              <a:rPr lang="en-US" sz="1200" b="0" i="0" u="none" strike="noStrike" kern="1200" dirty="0">
                <a:solidFill>
                  <a:schemeClr val="tx1"/>
                </a:solidFill>
                <a:effectLst/>
                <a:latin typeface="+mn-lt"/>
                <a:ea typeface="+mn-ea"/>
                <a:cs typeface="+mn-cs"/>
              </a:rPr>
              <a:t>36.59%</a:t>
            </a:r>
            <a:r>
              <a:rPr lang="en-US" dirty="0"/>
              <a:t> (included contemporary</a:t>
            </a:r>
            <a:r>
              <a:rPr lang="en-US" baseline="0" dirty="0"/>
              <a:t> music, theme from Schindler’s list, as well as jazz and klezmer (which belong in other categories)</a:t>
            </a:r>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6</a:t>
            </a:fld>
            <a:endParaRPr lang="en-US"/>
          </a:p>
        </p:txBody>
      </p:sp>
    </p:spTree>
    <p:extLst>
      <p:ext uri="{BB962C8B-B14F-4D97-AF65-F5344CB8AC3E}">
        <p14:creationId xmlns:p14="http://schemas.microsoft.com/office/powerpoint/2010/main" val="270740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summarize results, the t</a:t>
            </a:r>
            <a:r>
              <a:rPr lang="en-US" dirty="0"/>
              <a:t>op three responses for Genres and Rationales</a:t>
            </a:r>
            <a:r>
              <a:rPr lang="en-US" baseline="0" dirty="0"/>
              <a:t> are listed here.</a:t>
            </a:r>
            <a:endParaRPr lang="en-US" dirty="0"/>
          </a:p>
          <a:p>
            <a:endParaRPr lang="en-US" dirty="0"/>
          </a:p>
          <a:p>
            <a:r>
              <a:rPr lang="en-US" sz="1200" kern="1200" dirty="0">
                <a:solidFill>
                  <a:schemeClr val="tx1"/>
                </a:solidFill>
                <a:effectLst/>
                <a:latin typeface="+mn-lt"/>
                <a:ea typeface="+mn-ea"/>
                <a:cs typeface="+mn-cs"/>
              </a:rPr>
              <a:t>Results suggest that music used in the context of Holocaust education has value across a broad spectrum of goals. “Holocaust-specific” goals may include using music to foster an understanding of the unique historical facts of the Holocaust, or creating a relationship and empathy between students and victims of the Holocaust. The data also indicates that music in Holocaust education can serve more universal purposes, such as helping students become good global citizens through an appreciation of the role of diversity, and by fostering understanding about how marginalization and oppression of the “other” can affect society in negative ways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Rosalyn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Chartock</a:t>
            </a:r>
            <a:r>
              <a:rPr lang="en-US" sz="1200" kern="1200" baseline="0" dirty="0">
                <a:solidFill>
                  <a:schemeClr val="tx1"/>
                </a:solidFill>
                <a:effectLst/>
                <a:latin typeface="+mn-lt"/>
                <a:ea typeface="+mn-ea"/>
                <a:cs typeface="+mn-cs"/>
              </a:rPr>
              <a:t> writes that </a:t>
            </a:r>
            <a:r>
              <a:rPr lang="en-US" sz="1200" kern="1200" dirty="0">
                <a:solidFill>
                  <a:schemeClr val="tx1"/>
                </a:solidFill>
                <a:effectLst/>
                <a:latin typeface="+mn-lt"/>
                <a:ea typeface="+mn-ea"/>
                <a:cs typeface="+mn-cs"/>
              </a:rPr>
              <a:t>“[w]hen students sing these songs, they step into the shoes of people they sing about. They feel their pains and joys; they live their hopes and despairs.” </a:t>
            </a:r>
            <a:r>
              <a:rPr lang="en-US" sz="1200" kern="1200" dirty="0" err="1">
                <a:solidFill>
                  <a:schemeClr val="tx1"/>
                </a:solidFill>
                <a:effectLst/>
                <a:latin typeface="+mn-lt"/>
                <a:ea typeface="+mn-ea"/>
                <a:cs typeface="+mn-cs"/>
              </a:rPr>
              <a:t>Chartock’s</a:t>
            </a:r>
            <a:r>
              <a:rPr lang="en-US" sz="1200" kern="1200" baseline="0" dirty="0">
                <a:solidFill>
                  <a:schemeClr val="tx1"/>
                </a:solidFill>
                <a:effectLst/>
                <a:latin typeface="+mn-lt"/>
                <a:ea typeface="+mn-ea"/>
                <a:cs typeface="+mn-cs"/>
              </a:rPr>
              <a:t> quote encapsulates the opinion of most scholars, that exposing students to Holocaust music allows the to create an emotional bond with the victims of the Holocaust, and creates and entrée into the events of the times and actual lives led that other teaching methods may not offer.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By extension, </a:t>
            </a:r>
            <a:r>
              <a:rPr lang="en-US" sz="1200" kern="1200" baseline="0" dirty="0" err="1">
                <a:solidFill>
                  <a:schemeClr val="tx1"/>
                </a:solidFill>
                <a:effectLst/>
                <a:latin typeface="+mn-lt"/>
                <a:ea typeface="+mn-ea"/>
                <a:cs typeface="+mn-cs"/>
              </a:rPr>
              <a:t>Chodock’s</a:t>
            </a:r>
            <a:r>
              <a:rPr lang="en-US" sz="1200" kern="1200" baseline="0" dirty="0">
                <a:solidFill>
                  <a:schemeClr val="tx1"/>
                </a:solidFill>
                <a:effectLst/>
                <a:latin typeface="+mn-lt"/>
                <a:ea typeface="+mn-ea"/>
                <a:cs typeface="+mn-cs"/>
              </a:rPr>
              <a:t> observation suggests that in personalizing the events and people involved in the Holocaust, students cab begin to explore the lessons of the Holocaust on a more universal or global level, and are thus challenged to apply these lessons to their lives and to the world in which they live today.</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7</a:t>
            </a:fld>
            <a:endParaRPr lang="en-US"/>
          </a:p>
        </p:txBody>
      </p:sp>
    </p:spTree>
    <p:extLst>
      <p:ext uri="{BB962C8B-B14F-4D97-AF65-F5344CB8AC3E}">
        <p14:creationId xmlns:p14="http://schemas.microsoft.com/office/powerpoint/2010/main" val="136178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to perhaps the most significant</a:t>
            </a:r>
            <a:r>
              <a:rPr lang="en-US" baseline="0" dirty="0"/>
              <a:t> conclusion I reached from my study:</a:t>
            </a:r>
            <a:endParaRPr lang="en-US" dirty="0"/>
          </a:p>
          <a:p>
            <a:endParaRPr lang="en-US" dirty="0"/>
          </a:p>
          <a:p>
            <a:r>
              <a:rPr lang="en-US" dirty="0"/>
              <a:t>In addition to conclusions</a:t>
            </a:r>
            <a:r>
              <a:rPr lang="en-US" baseline="0" dirty="0"/>
              <a:t> reached on the basis of the data, my d</a:t>
            </a:r>
            <a:r>
              <a:rPr lang="en-US" dirty="0"/>
              <a:t>iscussions with key informants/experts in field</a:t>
            </a:r>
            <a:r>
              <a:rPr lang="en-US" baseline="0" dirty="0"/>
              <a:t> of Holocaust music education curriculum development agree that effective use of music in Holocaust education takes students from an understanding of the specific events of the Holocaust to a more universal application of learning outcomes.</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quotations by Gila Flam</a:t>
            </a:r>
            <a:r>
              <a:rPr lang="en-US" sz="1200" kern="1200" baseline="0" dirty="0">
                <a:solidFill>
                  <a:schemeClr val="tx1"/>
                </a:solidFill>
                <a:effectLst/>
                <a:latin typeface="+mn-lt"/>
                <a:ea typeface="+mn-ea"/>
                <a:cs typeface="+mn-cs"/>
              </a:rPr>
              <a:t> and Laurence </a:t>
            </a:r>
            <a:r>
              <a:rPr lang="en-US" sz="1200" kern="1200" baseline="0" dirty="0" err="1">
                <a:solidFill>
                  <a:schemeClr val="tx1"/>
                </a:solidFill>
                <a:effectLst/>
                <a:latin typeface="+mn-lt"/>
                <a:ea typeface="+mn-ea"/>
                <a:cs typeface="+mn-cs"/>
              </a:rPr>
              <a:t>Sherr</a:t>
            </a:r>
            <a:r>
              <a:rPr lang="en-US" sz="1200" kern="1200" baseline="0" dirty="0">
                <a:solidFill>
                  <a:schemeClr val="tx1"/>
                </a:solidFill>
                <a:effectLst/>
                <a:latin typeface="+mn-lt"/>
                <a:ea typeface="+mn-ea"/>
                <a:cs typeface="+mn-cs"/>
              </a:rPr>
              <a:t> represent views of both the Holocaust-specific and more global learning outcomes base on the use of music in the study of the Holocaust.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one</a:t>
            </a:r>
            <a:r>
              <a:rPr lang="en-US" sz="1200" kern="1200" baseline="0" dirty="0">
                <a:solidFill>
                  <a:schemeClr val="tx1"/>
                </a:solidFill>
                <a:effectLst/>
                <a:latin typeface="+mn-lt"/>
                <a:ea typeface="+mn-ea"/>
                <a:cs typeface="+mn-cs"/>
              </a:rPr>
              <a:t> level, </a:t>
            </a:r>
            <a:r>
              <a:rPr lang="en-US" sz="1200" kern="1200" dirty="0">
                <a:solidFill>
                  <a:schemeClr val="tx1"/>
                </a:solidFill>
                <a:effectLst/>
                <a:latin typeface="+mn-lt"/>
                <a:ea typeface="+mn-ea"/>
                <a:cs typeface="+mn-cs"/>
              </a:rPr>
              <a:t>Holocaust music is a valuable tool to further historical understanding related</a:t>
            </a:r>
            <a:r>
              <a:rPr lang="en-US" sz="1200" kern="1200" baseline="0" dirty="0">
                <a:solidFill>
                  <a:schemeClr val="tx1"/>
                </a:solidFill>
                <a:effectLst/>
                <a:latin typeface="+mn-lt"/>
                <a:ea typeface="+mn-ea"/>
                <a:cs typeface="+mn-cs"/>
              </a:rPr>
              <a:t> specifically to </a:t>
            </a:r>
            <a:r>
              <a:rPr lang="en-US" sz="1200" kern="1200" dirty="0">
                <a:solidFill>
                  <a:schemeClr val="tx1"/>
                </a:solidFill>
                <a:effectLst/>
                <a:latin typeface="+mn-lt"/>
                <a:ea typeface="+mn-ea"/>
                <a:cs typeface="+mn-cs"/>
              </a:rPr>
              <a:t>the Holocaust, and to create empathy among listeners for its victims.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more universal terms, music from the Holocaust also serves to create an emotional connection and empathy among listeners for the victims of genocide, racism and other forms of social injustice, of which the events of the Holocaust are perhaps the most extreme example in Western civilization.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C8ABAD-8E2D-403E-93BA-147A133A7294}" type="slidenum">
              <a:rPr lang="en-US" smtClean="0"/>
              <a:t>8</a:t>
            </a:fld>
            <a:endParaRPr lang="en-US"/>
          </a:p>
        </p:txBody>
      </p:sp>
    </p:spTree>
    <p:extLst>
      <p:ext uri="{BB962C8B-B14F-4D97-AF65-F5344CB8AC3E}">
        <p14:creationId xmlns:p14="http://schemas.microsoft.com/office/powerpoint/2010/main" val="250575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very</a:t>
            </a:r>
            <a:r>
              <a:rPr lang="en-US" baseline="0" dirty="0"/>
              <a:t> briefly to introduce you to one example of the effective use of music in Holocaust education.</a:t>
            </a:r>
          </a:p>
          <a:p>
            <a:endParaRPr lang="en-US" baseline="0" dirty="0"/>
          </a:p>
          <a:p>
            <a:r>
              <a:rPr lang="en-US" baseline="0" dirty="0"/>
              <a:t>Overview of Defiant Requiem – historical event at </a:t>
            </a:r>
            <a:r>
              <a:rPr lang="en-US" baseline="0" dirty="0" err="1"/>
              <a:t>Terezin</a:t>
            </a:r>
            <a:r>
              <a:rPr lang="en-US" baseline="0" dirty="0"/>
              <a:t> and recreation through Defiant Requiem.</a:t>
            </a:r>
            <a:endParaRPr lang="en-US" dirty="0"/>
          </a:p>
          <a:p>
            <a:endParaRPr lang="en-US" dirty="0"/>
          </a:p>
          <a:p>
            <a:r>
              <a:rPr lang="en-US" sz="1200" kern="1200" dirty="0">
                <a:solidFill>
                  <a:schemeClr val="tx1"/>
                </a:solidFill>
                <a:effectLst/>
                <a:latin typeface="+mn-lt"/>
                <a:ea typeface="+mn-ea"/>
                <a:cs typeface="+mn-cs"/>
              </a:rPr>
              <a:t>Through</a:t>
            </a:r>
            <a:r>
              <a:rPr lang="en-US" sz="1200" kern="1200" baseline="0" dirty="0">
                <a:solidFill>
                  <a:schemeClr val="tx1"/>
                </a:solidFill>
                <a:effectLst/>
                <a:latin typeface="+mn-lt"/>
                <a:ea typeface="+mn-ea"/>
                <a:cs typeface="+mn-cs"/>
              </a:rPr>
              <a:t> a presentation of the background and events leading to the performance of Verdi’s Requiem by the prisoners of </a:t>
            </a:r>
            <a:r>
              <a:rPr lang="en-US" sz="1200" kern="1200" baseline="0" dirty="0" err="1">
                <a:solidFill>
                  <a:schemeClr val="tx1"/>
                </a:solidFill>
                <a:effectLst/>
                <a:latin typeface="+mn-lt"/>
                <a:ea typeface="+mn-ea"/>
                <a:cs typeface="+mn-cs"/>
              </a:rPr>
              <a:t>Terezin</a:t>
            </a:r>
            <a:r>
              <a:rPr lang="en-US" sz="1200" kern="1200" baseline="0" dirty="0">
                <a:solidFill>
                  <a:schemeClr val="tx1"/>
                </a:solidFill>
                <a:effectLst/>
                <a:latin typeface="+mn-lt"/>
                <a:ea typeface="+mn-ea"/>
                <a:cs typeface="+mn-cs"/>
              </a:rPr>
              <a:t> – including appropriate historical information regarding the Holocaust in general, </a:t>
            </a:r>
            <a:r>
              <a:rPr lang="en-US" sz="1200" kern="1200" dirty="0">
                <a:solidFill>
                  <a:schemeClr val="tx1"/>
                </a:solidFill>
                <a:effectLst/>
                <a:latin typeface="+mn-lt"/>
                <a:ea typeface="+mn-ea"/>
                <a:cs typeface="+mn-cs"/>
              </a:rPr>
              <a:t>the Defiant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Requeim</a:t>
            </a:r>
            <a:r>
              <a:rPr lang="en-US" sz="1200" kern="1200" baseline="0" dirty="0">
                <a:solidFill>
                  <a:schemeClr val="tx1"/>
                </a:solidFill>
                <a:effectLst/>
                <a:latin typeface="+mn-lt"/>
                <a:ea typeface="+mn-ea"/>
                <a:cs typeface="+mn-cs"/>
              </a:rPr>
              <a:t> curriculum presents the following Essential Questions and Enduring Understandings: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C8ABAD-8E2D-403E-93BA-147A133A7294}" type="slidenum">
              <a:rPr lang="en-US" smtClean="0"/>
              <a:t>9</a:t>
            </a:fld>
            <a:endParaRPr lang="en-US"/>
          </a:p>
        </p:txBody>
      </p:sp>
    </p:spTree>
    <p:extLst>
      <p:ext uri="{BB962C8B-B14F-4D97-AF65-F5344CB8AC3E}">
        <p14:creationId xmlns:p14="http://schemas.microsoft.com/office/powerpoint/2010/main" val="241212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0E0D2745-C6B0-4135-A558-18698B24CD20}"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0E0D2745-C6B0-4135-A558-18698B24CD2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32FBE38-F3D2-4007-9325-D6A75811078A}" type="datetimeFigureOut">
              <a:rPr lang="en-US" smtClean="0"/>
              <a:t>6/22/2016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D2745-C6B0-4135-A558-18698B24CD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32FBE38-F3D2-4007-9325-D6A75811078A}" type="datetimeFigureOut">
              <a:rPr lang="en-US" smtClean="0"/>
              <a:t>6/22/2016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E0D2745-C6B0-4135-A558-18698B24CD2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dgimWmMqav4"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7848600" cy="2914650"/>
          </a:xfrm>
        </p:spPr>
        <p:txBody>
          <a:bodyPr>
            <a:noAutofit/>
          </a:bodyPr>
          <a:lstStyle/>
          <a:p>
            <a:r>
              <a:rPr lang="en-US" sz="2800" b="1" dirty="0"/>
              <a:t>Teaching the holocaust </a:t>
            </a:r>
            <a:br>
              <a:rPr lang="en-US" sz="2800" b="1" dirty="0"/>
            </a:br>
            <a:r>
              <a:rPr lang="en-US" sz="2800" b="1" dirty="0"/>
              <a:t>through music in </a:t>
            </a:r>
            <a:br>
              <a:rPr lang="en-US" sz="2800" b="1" dirty="0"/>
            </a:br>
            <a:r>
              <a:rPr lang="en-US" sz="2800" b="1" dirty="0"/>
              <a:t>secondary education</a:t>
            </a:r>
            <a:br>
              <a:rPr lang="en-US" sz="2800" b="1" dirty="0"/>
            </a:br>
            <a:br>
              <a:rPr lang="en-US" sz="2800" dirty="0"/>
            </a:br>
            <a:endParaRPr lang="en-US" sz="2800" dirty="0"/>
          </a:p>
        </p:txBody>
      </p:sp>
      <p:sp>
        <p:nvSpPr>
          <p:cNvPr id="3" name="Subtitle 2"/>
          <p:cNvSpPr>
            <a:spLocks noGrp="1"/>
          </p:cNvSpPr>
          <p:nvPr>
            <p:ph type="subTitle" idx="1"/>
          </p:nvPr>
        </p:nvSpPr>
        <p:spPr>
          <a:xfrm>
            <a:off x="1447800" y="4038600"/>
            <a:ext cx="6400800" cy="1752600"/>
          </a:xfrm>
        </p:spPr>
        <p:txBody>
          <a:bodyPr/>
          <a:lstStyle/>
          <a:p>
            <a:r>
              <a:rPr lang="en-US" dirty="0">
                <a:solidFill>
                  <a:srgbClr val="FFC000"/>
                </a:solidFill>
              </a:rPr>
              <a:t>Daniel Gale</a:t>
            </a:r>
          </a:p>
          <a:p>
            <a:r>
              <a:rPr lang="en-US" dirty="0" err="1">
                <a:solidFill>
                  <a:srgbClr val="FFC000"/>
                </a:solidFill>
              </a:rPr>
              <a:t>Shoolman</a:t>
            </a:r>
            <a:r>
              <a:rPr lang="en-US" dirty="0">
                <a:solidFill>
                  <a:srgbClr val="FFC000"/>
                </a:solidFill>
              </a:rPr>
              <a:t> School of Education</a:t>
            </a:r>
          </a:p>
          <a:p>
            <a:r>
              <a:rPr lang="en-US" dirty="0">
                <a:solidFill>
                  <a:srgbClr val="FFC000"/>
                </a:solidFill>
              </a:rPr>
              <a:t>Hebrew College</a:t>
            </a:r>
          </a:p>
        </p:txBody>
      </p:sp>
      <p:pic>
        <p:nvPicPr>
          <p:cNvPr id="4" name="16 Rozinkes Mit Mandlen.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6248400"/>
            <a:ext cx="406400" cy="406400"/>
          </a:xfrm>
          <a:prstGeom prst="rect">
            <a:avLst/>
          </a:prstGeom>
        </p:spPr>
      </p:pic>
    </p:spTree>
    <p:extLst>
      <p:ext uri="{BB962C8B-B14F-4D97-AF65-F5344CB8AC3E}">
        <p14:creationId xmlns:p14="http://schemas.microsoft.com/office/powerpoint/2010/main" val="148456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1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From </a:t>
            </a:r>
            <a:r>
              <a:rPr lang="en-US" i="1" dirty="0"/>
              <a:t>Defiant Requiem </a:t>
            </a:r>
            <a:r>
              <a:rPr lang="en-US" dirty="0"/>
              <a:t>Curriculum</a:t>
            </a:r>
          </a:p>
        </p:txBody>
      </p:sp>
      <p:sp>
        <p:nvSpPr>
          <p:cNvPr id="5" name="Content Placeholder 4"/>
          <p:cNvSpPr>
            <a:spLocks noGrp="1"/>
          </p:cNvSpPr>
          <p:nvPr>
            <p:ph sz="half" idx="1"/>
          </p:nvPr>
        </p:nvSpPr>
        <p:spPr/>
        <p:txBody>
          <a:bodyPr>
            <a:normAutofit fontScale="47500" lnSpcReduction="20000"/>
          </a:bodyPr>
          <a:lstStyle/>
          <a:p>
            <a:r>
              <a:rPr lang="en-US" sz="3600" i="1" u="sng" dirty="0">
                <a:solidFill>
                  <a:srgbClr val="FFC000"/>
                </a:solidFill>
              </a:rPr>
              <a:t>Essential Questions:</a:t>
            </a:r>
          </a:p>
          <a:p>
            <a:endParaRPr lang="en-US" sz="4400" dirty="0">
              <a:solidFill>
                <a:srgbClr val="FFC000"/>
              </a:solidFill>
            </a:endParaRPr>
          </a:p>
          <a:p>
            <a:r>
              <a:rPr lang="en-US" sz="3300" dirty="0">
                <a:solidFill>
                  <a:srgbClr val="FFC000"/>
                </a:solidFill>
              </a:rPr>
              <a:t>• What is a requiem mass?</a:t>
            </a:r>
          </a:p>
          <a:p>
            <a:r>
              <a:rPr lang="en-US" sz="3300" dirty="0">
                <a:solidFill>
                  <a:srgbClr val="FFC000"/>
                </a:solidFill>
              </a:rPr>
              <a:t>• What were Rafael Schächter and his Jewish singers</a:t>
            </a:r>
          </a:p>
          <a:p>
            <a:r>
              <a:rPr lang="en-US" sz="3300" dirty="0">
                <a:solidFill>
                  <a:srgbClr val="FFC000"/>
                </a:solidFill>
              </a:rPr>
              <a:t>trying to communicate to each other about the fate</a:t>
            </a:r>
          </a:p>
          <a:p>
            <a:r>
              <a:rPr lang="en-US" sz="3300" dirty="0">
                <a:solidFill>
                  <a:srgbClr val="FFC000"/>
                </a:solidFill>
              </a:rPr>
              <a:t>of the Nazis as they were rehearsing and performing</a:t>
            </a:r>
          </a:p>
          <a:p>
            <a:r>
              <a:rPr lang="en-US" sz="3300" dirty="0">
                <a:solidFill>
                  <a:srgbClr val="FFC000"/>
                </a:solidFill>
              </a:rPr>
              <a:t>Verdi’s </a:t>
            </a:r>
            <a:r>
              <a:rPr lang="en-US" sz="3300" i="1" dirty="0">
                <a:solidFill>
                  <a:srgbClr val="FFC000"/>
                </a:solidFill>
              </a:rPr>
              <a:t>Requiem?</a:t>
            </a:r>
            <a:endParaRPr lang="en-US" sz="3300" dirty="0">
              <a:solidFill>
                <a:srgbClr val="FFC000"/>
              </a:solidFill>
            </a:endParaRPr>
          </a:p>
          <a:p>
            <a:r>
              <a:rPr lang="en-US" sz="3300" dirty="0">
                <a:solidFill>
                  <a:srgbClr val="FFC000"/>
                </a:solidFill>
              </a:rPr>
              <a:t>• In what ways does music help people cope with</a:t>
            </a:r>
          </a:p>
          <a:p>
            <a:r>
              <a:rPr lang="en-US" sz="3300" dirty="0">
                <a:solidFill>
                  <a:srgbClr val="FFC000"/>
                </a:solidFill>
              </a:rPr>
              <a:t>challenges in their lives?</a:t>
            </a:r>
          </a:p>
          <a:p>
            <a:endParaRPr lang="en-US" sz="2800" dirty="0">
              <a:solidFill>
                <a:srgbClr val="FFC000"/>
              </a:solidFill>
            </a:endParaRPr>
          </a:p>
        </p:txBody>
      </p:sp>
      <p:sp>
        <p:nvSpPr>
          <p:cNvPr id="6" name="Content Placeholder 5"/>
          <p:cNvSpPr>
            <a:spLocks noGrp="1"/>
          </p:cNvSpPr>
          <p:nvPr>
            <p:ph sz="half" idx="2"/>
          </p:nvPr>
        </p:nvSpPr>
        <p:spPr/>
        <p:txBody>
          <a:bodyPr>
            <a:normAutofit fontScale="47500" lnSpcReduction="20000"/>
          </a:bodyPr>
          <a:lstStyle/>
          <a:p>
            <a:r>
              <a:rPr lang="en-US" sz="3600" i="1" u="sng" dirty="0">
                <a:solidFill>
                  <a:srgbClr val="FFC000"/>
                </a:solidFill>
              </a:rPr>
              <a:t>Enduring Understandings</a:t>
            </a:r>
          </a:p>
          <a:p>
            <a:endParaRPr lang="en-US" sz="3000" dirty="0">
              <a:solidFill>
                <a:srgbClr val="FFC000"/>
              </a:solidFill>
            </a:endParaRPr>
          </a:p>
          <a:p>
            <a:r>
              <a:rPr lang="en-US" sz="3500" dirty="0">
                <a:solidFill>
                  <a:srgbClr val="FFC000"/>
                </a:solidFill>
              </a:rPr>
              <a:t>• A requiem mass is a Catholic mass for the dead, which has inspired composers to create beautiful music for over more than 1,200 years.</a:t>
            </a:r>
          </a:p>
          <a:p>
            <a:r>
              <a:rPr lang="en-US" sz="3500" dirty="0">
                <a:solidFill>
                  <a:srgbClr val="FFC000"/>
                </a:solidFill>
              </a:rPr>
              <a:t>• At Terezín, music provided the prisoners a unique kind of soulful nourishment while their bodies were suffering from hunger and illness; it was a form of resistance to Nazi oppression.</a:t>
            </a:r>
          </a:p>
          <a:p>
            <a:r>
              <a:rPr lang="en-US" sz="3500" dirty="0">
                <a:solidFill>
                  <a:srgbClr val="FFC000"/>
                </a:solidFill>
              </a:rPr>
              <a:t>• Performances of Verdi’s </a:t>
            </a:r>
            <a:r>
              <a:rPr lang="en-US" sz="3500" i="1" dirty="0">
                <a:solidFill>
                  <a:srgbClr val="FFC000"/>
                </a:solidFill>
              </a:rPr>
              <a:t>Requiem Mass </a:t>
            </a:r>
            <a:r>
              <a:rPr lang="en-US" sz="3500" dirty="0">
                <a:solidFill>
                  <a:srgbClr val="FFC000"/>
                </a:solidFill>
              </a:rPr>
              <a:t>in Terezín were a reminder that people can be courageous and uphold their dignity, even in the face of unspeakable suffering and torment</a:t>
            </a:r>
            <a:r>
              <a:rPr lang="en-US" sz="2800" dirty="0">
                <a:solidFill>
                  <a:srgbClr val="FFC000"/>
                </a:solidFill>
              </a:rPr>
              <a:t>.</a:t>
            </a:r>
          </a:p>
          <a:p>
            <a:endParaRPr lang="en-US" dirty="0">
              <a:solidFill>
                <a:srgbClr val="FFC000"/>
              </a:solidFill>
            </a:endParaRPr>
          </a:p>
        </p:txBody>
      </p:sp>
    </p:spTree>
    <p:extLst>
      <p:ext uri="{BB962C8B-B14F-4D97-AF65-F5344CB8AC3E}">
        <p14:creationId xmlns:p14="http://schemas.microsoft.com/office/powerpoint/2010/main" val="414046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Requiem Translations</a:t>
            </a:r>
          </a:p>
        </p:txBody>
      </p:sp>
      <p:sp>
        <p:nvSpPr>
          <p:cNvPr id="5" name="Text Placeholder 4"/>
          <p:cNvSpPr>
            <a:spLocks noGrp="1"/>
          </p:cNvSpPr>
          <p:nvPr>
            <p:ph type="body" idx="1"/>
          </p:nvPr>
        </p:nvSpPr>
        <p:spPr/>
        <p:txBody>
          <a:bodyPr>
            <a:normAutofit/>
          </a:bodyPr>
          <a:lstStyle/>
          <a:p>
            <a:r>
              <a:rPr lang="en-US" sz="2000" dirty="0">
                <a:solidFill>
                  <a:srgbClr val="FFC000"/>
                </a:solidFill>
              </a:rPr>
              <a:t>Dies </a:t>
            </a:r>
            <a:r>
              <a:rPr lang="en-US" sz="2000" dirty="0" err="1">
                <a:solidFill>
                  <a:srgbClr val="FFC000"/>
                </a:solidFill>
              </a:rPr>
              <a:t>Irae</a:t>
            </a:r>
            <a:r>
              <a:rPr lang="en-US" sz="2000" dirty="0">
                <a:solidFill>
                  <a:srgbClr val="FFC000"/>
                </a:solidFill>
              </a:rPr>
              <a:t> – Day of wrath</a:t>
            </a:r>
          </a:p>
        </p:txBody>
      </p:sp>
      <p:sp>
        <p:nvSpPr>
          <p:cNvPr id="7" name="Text Placeholder 6"/>
          <p:cNvSpPr>
            <a:spLocks noGrp="1"/>
          </p:cNvSpPr>
          <p:nvPr>
            <p:ph type="body" sz="half" idx="3"/>
          </p:nvPr>
        </p:nvSpPr>
        <p:spPr/>
        <p:txBody>
          <a:bodyPr>
            <a:normAutofit/>
          </a:bodyPr>
          <a:lstStyle/>
          <a:p>
            <a:r>
              <a:rPr lang="en-US" sz="2000" dirty="0" err="1">
                <a:solidFill>
                  <a:srgbClr val="FFC000"/>
                </a:solidFill>
              </a:rPr>
              <a:t>Libera</a:t>
            </a:r>
            <a:r>
              <a:rPr lang="en-US" sz="2000" dirty="0">
                <a:solidFill>
                  <a:srgbClr val="FFC000"/>
                </a:solidFill>
              </a:rPr>
              <a:t> me – deliver me </a:t>
            </a:r>
          </a:p>
        </p:txBody>
      </p:sp>
      <p:sp>
        <p:nvSpPr>
          <p:cNvPr id="6" name="Content Placeholder 5"/>
          <p:cNvSpPr>
            <a:spLocks noGrp="1"/>
          </p:cNvSpPr>
          <p:nvPr>
            <p:ph sz="quarter" idx="2"/>
          </p:nvPr>
        </p:nvSpPr>
        <p:spPr/>
        <p:txBody>
          <a:bodyPr>
            <a:normAutofit fontScale="85000" lnSpcReduction="20000"/>
          </a:bodyPr>
          <a:lstStyle/>
          <a:p>
            <a:endParaRPr lang="en-US" dirty="0">
              <a:solidFill>
                <a:srgbClr val="FFC000"/>
              </a:solidFill>
            </a:endParaRPr>
          </a:p>
          <a:p>
            <a:r>
              <a:rPr lang="en-US" dirty="0">
                <a:solidFill>
                  <a:srgbClr val="FFC000"/>
                </a:solidFill>
              </a:rPr>
              <a:t>Day of wrath! O day of mourning!</a:t>
            </a:r>
            <a:br>
              <a:rPr lang="en-US" dirty="0">
                <a:solidFill>
                  <a:srgbClr val="FFC000"/>
                </a:solidFill>
              </a:rPr>
            </a:br>
            <a:r>
              <a:rPr lang="en-US" dirty="0">
                <a:solidFill>
                  <a:srgbClr val="FFC000"/>
                </a:solidFill>
              </a:rPr>
              <a:t>See fulfilled the prophets' warning,</a:t>
            </a:r>
            <a:br>
              <a:rPr lang="en-US" dirty="0">
                <a:solidFill>
                  <a:srgbClr val="FFC000"/>
                </a:solidFill>
              </a:rPr>
            </a:br>
            <a:r>
              <a:rPr lang="en-US" dirty="0">
                <a:solidFill>
                  <a:srgbClr val="FFC000"/>
                </a:solidFill>
              </a:rPr>
              <a:t>Heaven and earth in ashes burning!</a:t>
            </a:r>
          </a:p>
          <a:p>
            <a:r>
              <a:rPr lang="en-US" dirty="0">
                <a:solidFill>
                  <a:srgbClr val="FFC000"/>
                </a:solidFill>
              </a:rPr>
              <a:t>The day of wrath, that day</a:t>
            </a:r>
            <a:br>
              <a:rPr lang="en-US" dirty="0">
                <a:solidFill>
                  <a:srgbClr val="FFC000"/>
                </a:solidFill>
              </a:rPr>
            </a:br>
            <a:r>
              <a:rPr lang="en-US" dirty="0">
                <a:solidFill>
                  <a:srgbClr val="FFC000"/>
                </a:solidFill>
              </a:rPr>
              <a:t>Will dissolve the world in ashes</a:t>
            </a:r>
            <a:br>
              <a:rPr lang="en-US" dirty="0">
                <a:solidFill>
                  <a:srgbClr val="FFC000"/>
                </a:solidFill>
              </a:rPr>
            </a:br>
            <a:r>
              <a:rPr lang="en-US" dirty="0">
                <a:solidFill>
                  <a:srgbClr val="FFC000"/>
                </a:solidFill>
              </a:rPr>
              <a:t>As foretold by David and the sibyl!</a:t>
            </a:r>
          </a:p>
          <a:p>
            <a:r>
              <a:rPr lang="en-US" dirty="0">
                <a:solidFill>
                  <a:srgbClr val="FFC000"/>
                </a:solidFill>
              </a:rPr>
              <a:t>  </a:t>
            </a:r>
          </a:p>
          <a:p>
            <a:r>
              <a:rPr lang="en-US" dirty="0"/>
              <a:t> </a:t>
            </a:r>
          </a:p>
          <a:p>
            <a:endParaRPr lang="en-US" dirty="0"/>
          </a:p>
        </p:txBody>
      </p:sp>
      <p:sp>
        <p:nvSpPr>
          <p:cNvPr id="8" name="Content Placeholder 7"/>
          <p:cNvSpPr>
            <a:spLocks noGrp="1"/>
          </p:cNvSpPr>
          <p:nvPr>
            <p:ph sz="quarter" idx="4"/>
          </p:nvPr>
        </p:nvSpPr>
        <p:spPr/>
        <p:txBody>
          <a:bodyPr>
            <a:normAutofit fontScale="62500" lnSpcReduction="20000"/>
          </a:bodyPr>
          <a:lstStyle/>
          <a:p>
            <a:endParaRPr lang="en-US" dirty="0">
              <a:solidFill>
                <a:srgbClr val="FFC000"/>
              </a:solidFill>
            </a:endParaRPr>
          </a:p>
          <a:p>
            <a:r>
              <a:rPr lang="en-US" sz="2900" dirty="0">
                <a:solidFill>
                  <a:srgbClr val="FFC000"/>
                </a:solidFill>
              </a:rPr>
              <a:t>Deliver me, O Lord, from death eternal on that fearful day,</a:t>
            </a:r>
            <a:br>
              <a:rPr lang="en-US" sz="2900" dirty="0">
                <a:solidFill>
                  <a:srgbClr val="FFC000"/>
                </a:solidFill>
              </a:rPr>
            </a:br>
            <a:r>
              <a:rPr lang="en-US" sz="2900" dirty="0">
                <a:solidFill>
                  <a:srgbClr val="FFC000"/>
                </a:solidFill>
              </a:rPr>
              <a:t>when the heavens and the earth shall be moved,</a:t>
            </a:r>
            <a:br>
              <a:rPr lang="en-US" sz="2900" dirty="0">
                <a:solidFill>
                  <a:srgbClr val="FFC000"/>
                </a:solidFill>
              </a:rPr>
            </a:br>
            <a:r>
              <a:rPr lang="en-US" sz="2900" dirty="0">
                <a:solidFill>
                  <a:srgbClr val="FFC000"/>
                </a:solidFill>
              </a:rPr>
              <a:t>when thou shalt come to judge the world by fire…</a:t>
            </a:r>
            <a:br>
              <a:rPr lang="en-US" sz="2900" dirty="0">
                <a:solidFill>
                  <a:srgbClr val="FFC000"/>
                </a:solidFill>
              </a:rPr>
            </a:br>
            <a:r>
              <a:rPr lang="en-US" sz="2900" dirty="0">
                <a:solidFill>
                  <a:srgbClr val="FFC000"/>
                </a:solidFill>
              </a:rPr>
              <a:t>.</a:t>
            </a:r>
            <a:br>
              <a:rPr lang="en-US" sz="2900" dirty="0">
                <a:solidFill>
                  <a:srgbClr val="FFC000"/>
                </a:solidFill>
              </a:rPr>
            </a:br>
            <a:r>
              <a:rPr lang="en-US" sz="2900" dirty="0">
                <a:solidFill>
                  <a:srgbClr val="FFC000"/>
                </a:solidFill>
              </a:rPr>
              <a:t>That day, day of wrath, calamity, and misery, day of great and exceeding bitterness,</a:t>
            </a:r>
            <a:br>
              <a:rPr lang="en-US" sz="2900" dirty="0">
                <a:solidFill>
                  <a:srgbClr val="FFC000"/>
                </a:solidFill>
              </a:rPr>
            </a:br>
            <a:r>
              <a:rPr lang="en-US" sz="2900" dirty="0">
                <a:solidFill>
                  <a:srgbClr val="FFC000"/>
                </a:solidFill>
              </a:rPr>
              <a:t>when thou shalt come to judge the world by fire.</a:t>
            </a:r>
            <a:br>
              <a:rPr lang="en-US" sz="2900" dirty="0">
                <a:solidFill>
                  <a:srgbClr val="FFC000"/>
                </a:solidFill>
              </a:rPr>
            </a:br>
            <a:r>
              <a:rPr lang="en-US" sz="2900" dirty="0">
                <a:solidFill>
                  <a:srgbClr val="FFC000"/>
                </a:solidFill>
              </a:rPr>
              <a:t>Rest eternal grant unto them, O Lord: and let light perpetual shine upon them.</a:t>
            </a:r>
          </a:p>
          <a:p>
            <a:endParaRPr lang="en-US" sz="2900" dirty="0">
              <a:solidFill>
                <a:srgbClr val="FFC000"/>
              </a:solidFill>
            </a:endParaRPr>
          </a:p>
          <a:p>
            <a:endParaRPr lang="en-US" dirty="0"/>
          </a:p>
        </p:txBody>
      </p:sp>
    </p:spTree>
    <p:extLst>
      <p:ext uri="{BB962C8B-B14F-4D97-AF65-F5344CB8AC3E}">
        <p14:creationId xmlns:p14="http://schemas.microsoft.com/office/powerpoint/2010/main" val="301071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Defiant Requiem</a:t>
            </a:r>
            <a:br>
              <a:rPr lang="en-US" dirty="0"/>
            </a:br>
            <a:r>
              <a:rPr lang="en-US" dirty="0"/>
              <a:t>in the classroom</a:t>
            </a:r>
          </a:p>
        </p:txBody>
      </p:sp>
      <p:pic>
        <p:nvPicPr>
          <p:cNvPr id="9" name="dgimWmMqav4"/>
          <p:cNvPicPr>
            <a:picLocks noGrp="1" noRot="1" noChangeAspect="1"/>
          </p:cNvPicPr>
          <p:nvPr>
            <p:ph idx="1"/>
            <a:videoFile r:link="rId1"/>
          </p:nvPr>
        </p:nvPicPr>
        <p:blipFill>
          <a:blip r:embed="rId4"/>
          <a:stretch>
            <a:fillRect/>
          </a:stretch>
        </p:blipFill>
        <p:spPr>
          <a:xfrm>
            <a:off x="990600" y="1524000"/>
            <a:ext cx="6858000" cy="3857625"/>
          </a:xfrm>
          <a:prstGeom prst="rect">
            <a:avLst/>
          </a:prstGeom>
        </p:spPr>
      </p:pic>
      <p:sp>
        <p:nvSpPr>
          <p:cNvPr id="3" name="TextBox 2"/>
          <p:cNvSpPr txBox="1"/>
          <p:nvPr/>
        </p:nvSpPr>
        <p:spPr>
          <a:xfrm>
            <a:off x="457200" y="5715000"/>
            <a:ext cx="8077200" cy="830997"/>
          </a:xfrm>
          <a:prstGeom prst="rect">
            <a:avLst/>
          </a:prstGeom>
          <a:noFill/>
        </p:spPr>
        <p:txBody>
          <a:bodyPr wrap="square" rtlCol="0">
            <a:spAutoFit/>
          </a:bodyPr>
          <a:lstStyle/>
          <a:p>
            <a:pPr algn="ctr"/>
            <a:r>
              <a:rPr lang="en-US" sz="2400" dirty="0">
                <a:solidFill>
                  <a:srgbClr val="FFC000"/>
                </a:solidFill>
              </a:rPr>
              <a:t>Conductor Raphael Schӓchter to his choir, </a:t>
            </a:r>
          </a:p>
          <a:p>
            <a:pPr algn="ctr"/>
            <a:r>
              <a:rPr lang="en-US" sz="2400" dirty="0">
                <a:solidFill>
                  <a:srgbClr val="FFC000"/>
                </a:solidFill>
              </a:rPr>
              <a:t>“We will sing to the Nazis what we cannot say to them.” </a:t>
            </a:r>
          </a:p>
        </p:txBody>
      </p:sp>
    </p:spTree>
    <p:extLst>
      <p:ext uri="{BB962C8B-B14F-4D97-AF65-F5344CB8AC3E}">
        <p14:creationId xmlns:p14="http://schemas.microsoft.com/office/powerpoint/2010/main" val="418729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Music in the Classroom</a:t>
            </a:r>
            <a:br>
              <a:rPr lang="en-US" dirty="0"/>
            </a:br>
            <a:r>
              <a:rPr lang="en-US" dirty="0"/>
              <a:t>What the experts say</a:t>
            </a:r>
          </a:p>
        </p:txBody>
      </p:sp>
      <p:sp>
        <p:nvSpPr>
          <p:cNvPr id="3" name="Content Placeholder 2"/>
          <p:cNvSpPr>
            <a:spLocks noGrp="1"/>
          </p:cNvSpPr>
          <p:nvPr>
            <p:ph idx="1"/>
          </p:nvPr>
        </p:nvSpPr>
        <p:spPr/>
        <p:txBody>
          <a:bodyPr>
            <a:normAutofit/>
          </a:bodyPr>
          <a:lstStyle/>
          <a:p>
            <a:r>
              <a:rPr lang="en-US" sz="3200" b="1" dirty="0">
                <a:solidFill>
                  <a:srgbClr val="FFC000"/>
                </a:solidFill>
              </a:rPr>
              <a:t>General Education – extensive research</a:t>
            </a:r>
          </a:p>
          <a:p>
            <a:pPr lvl="1"/>
            <a:r>
              <a:rPr lang="en-US" sz="2800" dirty="0">
                <a:solidFill>
                  <a:srgbClr val="FFC000"/>
                </a:solidFill>
              </a:rPr>
              <a:t> Shapes student values</a:t>
            </a:r>
          </a:p>
          <a:p>
            <a:pPr lvl="1"/>
            <a:r>
              <a:rPr lang="en-US" sz="2800" dirty="0">
                <a:solidFill>
                  <a:srgbClr val="FFC000"/>
                </a:solidFill>
              </a:rPr>
              <a:t> Insight in culture from which music arose</a:t>
            </a:r>
          </a:p>
          <a:p>
            <a:pPr lvl="1"/>
            <a:r>
              <a:rPr lang="en-US" sz="2800" dirty="0">
                <a:solidFill>
                  <a:srgbClr val="FFC000"/>
                </a:solidFill>
              </a:rPr>
              <a:t> Reinforces lesson content</a:t>
            </a:r>
          </a:p>
          <a:p>
            <a:pPr lvl="1"/>
            <a:r>
              <a:rPr lang="en-US" sz="2800" dirty="0">
                <a:solidFill>
                  <a:srgbClr val="FFC000"/>
                </a:solidFill>
              </a:rPr>
              <a:t> Serves as memory aid</a:t>
            </a:r>
          </a:p>
          <a:p>
            <a:pPr lvl="1"/>
            <a:r>
              <a:rPr lang="en-US" sz="2800" dirty="0">
                <a:solidFill>
                  <a:srgbClr val="FFC000"/>
                </a:solidFill>
              </a:rPr>
              <a:t>Accessible medium to students</a:t>
            </a:r>
          </a:p>
          <a:p>
            <a:pPr lvl="1"/>
            <a:r>
              <a:rPr lang="en-US" sz="2800" dirty="0">
                <a:solidFill>
                  <a:srgbClr val="FFC000"/>
                </a:solidFill>
              </a:rPr>
              <a:t>Interdisciplinary educational tool</a:t>
            </a:r>
          </a:p>
        </p:txBody>
      </p:sp>
    </p:spTree>
    <p:extLst>
      <p:ext uri="{BB962C8B-B14F-4D97-AF65-F5344CB8AC3E}">
        <p14:creationId xmlns:p14="http://schemas.microsoft.com/office/powerpoint/2010/main" val="9710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752600"/>
          </a:xfrm>
        </p:spPr>
        <p:txBody>
          <a:bodyPr>
            <a:normAutofit fontScale="90000"/>
          </a:bodyPr>
          <a:lstStyle/>
          <a:p>
            <a:r>
              <a:rPr lang="en-US" dirty="0"/>
              <a:t>Holocaust Music in the Classroom</a:t>
            </a:r>
            <a:br>
              <a:rPr lang="en-US" dirty="0"/>
            </a:br>
            <a:r>
              <a:rPr lang="en-US" dirty="0"/>
              <a:t>What the experts say</a:t>
            </a:r>
          </a:p>
        </p:txBody>
      </p:sp>
      <p:sp>
        <p:nvSpPr>
          <p:cNvPr id="3" name="Content Placeholder 2"/>
          <p:cNvSpPr>
            <a:spLocks noGrp="1"/>
          </p:cNvSpPr>
          <p:nvPr>
            <p:ph idx="1"/>
          </p:nvPr>
        </p:nvSpPr>
        <p:spPr/>
        <p:txBody>
          <a:bodyPr>
            <a:normAutofit lnSpcReduction="10000"/>
          </a:bodyPr>
          <a:lstStyle/>
          <a:p>
            <a:pPr marL="137160" indent="0">
              <a:buNone/>
            </a:pPr>
            <a:endParaRPr lang="en-US" dirty="0">
              <a:solidFill>
                <a:srgbClr val="FFC000"/>
              </a:solidFill>
            </a:endParaRPr>
          </a:p>
          <a:p>
            <a:r>
              <a:rPr lang="en-US" b="1" dirty="0">
                <a:solidFill>
                  <a:srgbClr val="FFC000"/>
                </a:solidFill>
              </a:rPr>
              <a:t>Music in Holocaust Education – scant research</a:t>
            </a:r>
          </a:p>
          <a:p>
            <a:pPr lvl="1"/>
            <a:r>
              <a:rPr lang="en-US" dirty="0">
                <a:solidFill>
                  <a:srgbClr val="FFC000"/>
                </a:solidFill>
              </a:rPr>
              <a:t>Study of a composer’s life and work enhances understanding of the Holocaust</a:t>
            </a:r>
          </a:p>
          <a:p>
            <a:pPr lvl="1"/>
            <a:r>
              <a:rPr lang="en-US" dirty="0">
                <a:solidFill>
                  <a:srgbClr val="FFC000"/>
                </a:solidFill>
              </a:rPr>
              <a:t>Music as historical primary source document</a:t>
            </a:r>
          </a:p>
          <a:p>
            <a:pPr lvl="1"/>
            <a:r>
              <a:rPr lang="en-US" dirty="0">
                <a:solidFill>
                  <a:srgbClr val="FFC000"/>
                </a:solidFill>
              </a:rPr>
              <a:t>Conveys ideas, values, and emotions</a:t>
            </a:r>
          </a:p>
          <a:p>
            <a:pPr lvl="1"/>
            <a:r>
              <a:rPr lang="en-US" dirty="0">
                <a:solidFill>
                  <a:srgbClr val="FFC000"/>
                </a:solidFill>
              </a:rPr>
              <a:t>Present ideas, motivations and world-view of victims and oppressors</a:t>
            </a:r>
          </a:p>
          <a:p>
            <a:pPr lvl="1"/>
            <a:r>
              <a:rPr lang="en-US" dirty="0">
                <a:solidFill>
                  <a:srgbClr val="FFC000"/>
                </a:solidFill>
              </a:rPr>
              <a:t>Music can create a range of feelings and emotional insights that pure information cannot</a:t>
            </a:r>
          </a:p>
          <a:p>
            <a:pPr lvl="1"/>
            <a:endParaRPr lang="en-US" dirty="0">
              <a:solidFill>
                <a:srgbClr val="FFC000"/>
              </a:solidFill>
            </a:endParaRPr>
          </a:p>
          <a:p>
            <a:pPr lvl="1"/>
            <a:endParaRPr lang="en-US" b="1" dirty="0"/>
          </a:p>
          <a:p>
            <a:pPr lvl="1"/>
            <a:endParaRPr lang="en-US" b="1" dirty="0">
              <a:solidFill>
                <a:srgbClr val="FFC000"/>
              </a:solidFill>
            </a:endParaRPr>
          </a:p>
          <a:p>
            <a:endParaRPr lang="en-US" dirty="0"/>
          </a:p>
        </p:txBody>
      </p:sp>
    </p:spTree>
    <p:extLst>
      <p:ext uri="{BB962C8B-B14F-4D97-AF65-F5344CB8AC3E}">
        <p14:creationId xmlns:p14="http://schemas.microsoft.com/office/powerpoint/2010/main" val="23045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Methodology and Research Design</a:t>
            </a:r>
          </a:p>
        </p:txBody>
      </p:sp>
      <p:sp>
        <p:nvSpPr>
          <p:cNvPr id="3" name="Text Placeholder 2"/>
          <p:cNvSpPr>
            <a:spLocks noGrp="1"/>
          </p:cNvSpPr>
          <p:nvPr>
            <p:ph type="body" idx="1"/>
          </p:nvPr>
        </p:nvSpPr>
        <p:spPr/>
        <p:txBody>
          <a:bodyPr/>
          <a:lstStyle/>
          <a:p>
            <a:pPr algn="ctr"/>
            <a:r>
              <a:rPr lang="en-US" dirty="0">
                <a:solidFill>
                  <a:srgbClr val="FFC000"/>
                </a:solidFill>
              </a:rPr>
              <a:t>Internet  sources</a:t>
            </a:r>
          </a:p>
        </p:txBody>
      </p:sp>
      <p:sp>
        <p:nvSpPr>
          <p:cNvPr id="4" name="Text Placeholder 3"/>
          <p:cNvSpPr>
            <a:spLocks noGrp="1"/>
          </p:cNvSpPr>
          <p:nvPr>
            <p:ph type="body" sz="half" idx="3"/>
          </p:nvPr>
        </p:nvSpPr>
        <p:spPr/>
        <p:txBody>
          <a:bodyPr/>
          <a:lstStyle/>
          <a:p>
            <a:pPr algn="ctr"/>
            <a:r>
              <a:rPr lang="en-US" dirty="0">
                <a:solidFill>
                  <a:srgbClr val="FFC000"/>
                </a:solidFill>
              </a:rPr>
              <a:t>Educator  survey</a:t>
            </a:r>
          </a:p>
        </p:txBody>
      </p:sp>
      <p:sp>
        <p:nvSpPr>
          <p:cNvPr id="5" name="Content Placeholder 4"/>
          <p:cNvSpPr>
            <a:spLocks noGrp="1"/>
          </p:cNvSpPr>
          <p:nvPr>
            <p:ph sz="quarter" idx="2"/>
          </p:nvPr>
        </p:nvSpPr>
        <p:spPr>
          <a:xfrm>
            <a:off x="609600" y="2362201"/>
            <a:ext cx="3887788" cy="1981200"/>
          </a:xfrm>
        </p:spPr>
        <p:txBody>
          <a:bodyPr/>
          <a:lstStyle/>
          <a:p>
            <a:r>
              <a:rPr lang="en-US" dirty="0">
                <a:solidFill>
                  <a:srgbClr val="FFC000"/>
                </a:solidFill>
              </a:rPr>
              <a:t>59 lesson plans and curricula analyzed</a:t>
            </a:r>
          </a:p>
          <a:p>
            <a:pPr lvl="1"/>
            <a:r>
              <a:rPr lang="en-US" dirty="0">
                <a:solidFill>
                  <a:srgbClr val="FFC000"/>
                </a:solidFill>
              </a:rPr>
              <a:t>Musical genres used</a:t>
            </a:r>
          </a:p>
          <a:p>
            <a:pPr lvl="1"/>
            <a:r>
              <a:rPr lang="en-US" dirty="0">
                <a:solidFill>
                  <a:srgbClr val="FFC000"/>
                </a:solidFill>
              </a:rPr>
              <a:t>Purpose for using music</a:t>
            </a:r>
          </a:p>
        </p:txBody>
      </p:sp>
      <p:sp>
        <p:nvSpPr>
          <p:cNvPr id="6" name="Content Placeholder 5"/>
          <p:cNvSpPr>
            <a:spLocks noGrp="1"/>
          </p:cNvSpPr>
          <p:nvPr>
            <p:ph sz="quarter" idx="4"/>
          </p:nvPr>
        </p:nvSpPr>
        <p:spPr>
          <a:xfrm>
            <a:off x="4800600" y="2362201"/>
            <a:ext cx="3886200" cy="2133600"/>
          </a:xfrm>
        </p:spPr>
        <p:txBody>
          <a:bodyPr>
            <a:normAutofit/>
          </a:bodyPr>
          <a:lstStyle/>
          <a:p>
            <a:r>
              <a:rPr lang="en-US" dirty="0">
                <a:solidFill>
                  <a:srgbClr val="FFC000"/>
                </a:solidFill>
              </a:rPr>
              <a:t>47 survey responses</a:t>
            </a:r>
          </a:p>
          <a:p>
            <a:pPr lvl="1"/>
            <a:r>
              <a:rPr lang="en-US" dirty="0">
                <a:solidFill>
                  <a:srgbClr val="FFC000"/>
                </a:solidFill>
              </a:rPr>
              <a:t>Cantors Assembly</a:t>
            </a:r>
          </a:p>
          <a:p>
            <a:pPr lvl="1"/>
            <a:r>
              <a:rPr lang="en-US" dirty="0">
                <a:solidFill>
                  <a:srgbClr val="FFC000"/>
                </a:solidFill>
              </a:rPr>
              <a:t>JEDLAB</a:t>
            </a:r>
          </a:p>
          <a:p>
            <a:pPr lvl="1"/>
            <a:r>
              <a:rPr lang="en-US" dirty="0">
                <a:solidFill>
                  <a:srgbClr val="FFC000"/>
                </a:solidFill>
              </a:rPr>
              <a:t>USHMM Educators Network</a:t>
            </a:r>
          </a:p>
          <a:p>
            <a:pPr marL="137160" indent="0">
              <a:buNone/>
            </a:pPr>
            <a:endParaRPr lang="en-US" dirty="0"/>
          </a:p>
        </p:txBody>
      </p:sp>
      <p:sp>
        <p:nvSpPr>
          <p:cNvPr id="7" name="TextBox 6"/>
          <p:cNvSpPr txBox="1"/>
          <p:nvPr/>
        </p:nvSpPr>
        <p:spPr>
          <a:xfrm>
            <a:off x="1752600" y="4724393"/>
            <a:ext cx="6226237" cy="1569660"/>
          </a:xfrm>
          <a:prstGeom prst="rect">
            <a:avLst/>
          </a:prstGeom>
          <a:noFill/>
        </p:spPr>
        <p:txBody>
          <a:bodyPr wrap="square" rtlCol="0">
            <a:spAutoFit/>
          </a:bodyPr>
          <a:lstStyle/>
          <a:p>
            <a:pPr algn="ctr"/>
            <a:r>
              <a:rPr lang="en-US" sz="2400" dirty="0">
                <a:solidFill>
                  <a:srgbClr val="FFC000"/>
                </a:solidFill>
              </a:rPr>
              <a:t>Key Informant Interviews</a:t>
            </a:r>
            <a:endParaRPr lang="en-US" dirty="0">
              <a:solidFill>
                <a:srgbClr val="FFC000"/>
              </a:solidFill>
            </a:endParaRPr>
          </a:p>
          <a:p>
            <a:pPr algn="ctr"/>
            <a:r>
              <a:rPr lang="en-US" sz="2400" dirty="0">
                <a:solidFill>
                  <a:srgbClr val="FFC000"/>
                </a:solidFill>
              </a:rPr>
              <a:t>Dr. Laurence Sherr</a:t>
            </a:r>
          </a:p>
          <a:p>
            <a:pPr algn="ctr"/>
            <a:r>
              <a:rPr lang="en-US" sz="2400" dirty="0">
                <a:solidFill>
                  <a:srgbClr val="FFC000"/>
                </a:solidFill>
              </a:rPr>
              <a:t>Dr. Nick Strimple</a:t>
            </a:r>
          </a:p>
          <a:p>
            <a:pPr algn="ctr"/>
            <a:r>
              <a:rPr lang="en-US" sz="2400" dirty="0">
                <a:solidFill>
                  <a:srgbClr val="FFC000"/>
                </a:solidFill>
              </a:rPr>
              <a:t>Dr. Tamar Reps Freeman</a:t>
            </a:r>
          </a:p>
        </p:txBody>
      </p:sp>
    </p:spTree>
    <p:extLst>
      <p:ext uri="{BB962C8B-B14F-4D97-AF65-F5344CB8AC3E}">
        <p14:creationId xmlns:p14="http://schemas.microsoft.com/office/powerpoint/2010/main" val="262798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and Web Questions</a:t>
            </a:r>
          </a:p>
        </p:txBody>
      </p:sp>
      <p:sp>
        <p:nvSpPr>
          <p:cNvPr id="3" name="Text Placeholder 2"/>
          <p:cNvSpPr>
            <a:spLocks noGrp="1"/>
          </p:cNvSpPr>
          <p:nvPr>
            <p:ph type="body" idx="1"/>
          </p:nvPr>
        </p:nvSpPr>
        <p:spPr/>
        <p:txBody>
          <a:bodyPr/>
          <a:lstStyle/>
          <a:p>
            <a:r>
              <a:rPr lang="en-US" dirty="0">
                <a:solidFill>
                  <a:srgbClr val="FFC000"/>
                </a:solidFill>
              </a:rPr>
              <a:t>TYPES OF MUSIC used</a:t>
            </a:r>
          </a:p>
        </p:txBody>
      </p:sp>
      <p:sp>
        <p:nvSpPr>
          <p:cNvPr id="4" name="Text Placeholder 3"/>
          <p:cNvSpPr>
            <a:spLocks noGrp="1"/>
          </p:cNvSpPr>
          <p:nvPr>
            <p:ph type="body" sz="half" idx="3"/>
          </p:nvPr>
        </p:nvSpPr>
        <p:spPr/>
        <p:txBody>
          <a:bodyPr/>
          <a:lstStyle/>
          <a:p>
            <a:r>
              <a:rPr lang="en-US" dirty="0">
                <a:solidFill>
                  <a:srgbClr val="FFC000"/>
                </a:solidFill>
              </a:rPr>
              <a:t>Rationales for use</a:t>
            </a:r>
          </a:p>
        </p:txBody>
      </p:sp>
      <p:sp>
        <p:nvSpPr>
          <p:cNvPr id="5" name="Content Placeholder 4"/>
          <p:cNvSpPr>
            <a:spLocks noGrp="1"/>
          </p:cNvSpPr>
          <p:nvPr>
            <p:ph sz="quarter" idx="2"/>
          </p:nvPr>
        </p:nvSpPr>
        <p:spPr/>
        <p:txBody>
          <a:bodyPr>
            <a:normAutofit fontScale="85000" lnSpcReduction="20000"/>
          </a:bodyPr>
          <a:lstStyle/>
          <a:p>
            <a:pPr lvl="0"/>
            <a:r>
              <a:rPr lang="en-US" dirty="0">
                <a:solidFill>
                  <a:srgbClr val="FFC000"/>
                </a:solidFill>
              </a:rPr>
              <a:t>Music from the Camps and Ghettos</a:t>
            </a:r>
          </a:p>
          <a:p>
            <a:pPr lvl="0"/>
            <a:r>
              <a:rPr lang="en-US" dirty="0">
                <a:solidFill>
                  <a:srgbClr val="FFC000"/>
                </a:solidFill>
              </a:rPr>
              <a:t>Popular Jewish Music of Eastern Europe (i.e. Yiddish or Klezmer music)</a:t>
            </a:r>
          </a:p>
          <a:p>
            <a:pPr lvl="0"/>
            <a:r>
              <a:rPr lang="en-US" dirty="0">
                <a:solidFill>
                  <a:srgbClr val="FFC000"/>
                </a:solidFill>
              </a:rPr>
              <a:t>Holocaust Memorial Music</a:t>
            </a:r>
          </a:p>
          <a:p>
            <a:pPr lvl="0"/>
            <a:r>
              <a:rPr lang="en-US" dirty="0">
                <a:solidFill>
                  <a:srgbClr val="FFC000"/>
                </a:solidFill>
              </a:rPr>
              <a:t>German/National Socialist Music from the Era</a:t>
            </a:r>
          </a:p>
          <a:p>
            <a:pPr lvl="0"/>
            <a:r>
              <a:rPr lang="en-US" dirty="0">
                <a:solidFill>
                  <a:srgbClr val="FFC000"/>
                </a:solidFill>
              </a:rPr>
              <a:t>Classical music of European Jewish composers from the period</a:t>
            </a:r>
          </a:p>
          <a:p>
            <a:pPr lvl="0"/>
            <a:r>
              <a:rPr lang="en-US" i="1" dirty="0">
                <a:solidFill>
                  <a:srgbClr val="FFC000"/>
                </a:solidFill>
              </a:rPr>
              <a:t>Entartete</a:t>
            </a:r>
            <a:r>
              <a:rPr lang="en-US" dirty="0">
                <a:solidFill>
                  <a:srgbClr val="FFC000"/>
                </a:solidFill>
              </a:rPr>
              <a:t> (Degenerate) </a:t>
            </a:r>
            <a:r>
              <a:rPr lang="en-US" i="1" dirty="0">
                <a:solidFill>
                  <a:srgbClr val="FFC000"/>
                </a:solidFill>
              </a:rPr>
              <a:t>Musik</a:t>
            </a:r>
            <a:endParaRPr lang="en-US" dirty="0">
              <a:solidFill>
                <a:srgbClr val="FFC000"/>
              </a:solidFill>
            </a:endParaRPr>
          </a:p>
          <a:p>
            <a:r>
              <a:rPr lang="en-US" dirty="0">
                <a:solidFill>
                  <a:srgbClr val="FFC000"/>
                </a:solidFill>
              </a:rPr>
              <a:t>Other</a:t>
            </a:r>
          </a:p>
        </p:txBody>
      </p:sp>
      <p:sp>
        <p:nvSpPr>
          <p:cNvPr id="6" name="Content Placeholder 5"/>
          <p:cNvSpPr>
            <a:spLocks noGrp="1"/>
          </p:cNvSpPr>
          <p:nvPr>
            <p:ph sz="quarter" idx="4"/>
          </p:nvPr>
        </p:nvSpPr>
        <p:spPr/>
        <p:txBody>
          <a:bodyPr>
            <a:normAutofit fontScale="55000" lnSpcReduction="20000"/>
          </a:bodyPr>
          <a:lstStyle/>
          <a:p>
            <a:pPr lvl="0"/>
            <a:r>
              <a:rPr lang="en-US" sz="2500" dirty="0">
                <a:solidFill>
                  <a:srgbClr val="FFC000"/>
                </a:solidFill>
              </a:rPr>
              <a:t>To demonstrate how music was used as a form of resistance during the Holocaust</a:t>
            </a:r>
          </a:p>
          <a:p>
            <a:pPr lvl="0"/>
            <a:r>
              <a:rPr lang="en-US" sz="2500" dirty="0">
                <a:solidFill>
                  <a:srgbClr val="FFC000"/>
                </a:solidFill>
              </a:rPr>
              <a:t>To introduce students to the period, and/or historical background of the Holocaust</a:t>
            </a:r>
          </a:p>
          <a:p>
            <a:pPr lvl="0"/>
            <a:r>
              <a:rPr lang="en-US" sz="2500" dirty="0">
                <a:solidFill>
                  <a:srgbClr val="FFC000"/>
                </a:solidFill>
              </a:rPr>
              <a:t>As an educational tool for enhanced memory and understanding of subject matter</a:t>
            </a:r>
          </a:p>
          <a:p>
            <a:pPr lvl="0"/>
            <a:r>
              <a:rPr lang="en-US" sz="2500" dirty="0">
                <a:solidFill>
                  <a:srgbClr val="FFC000"/>
                </a:solidFill>
              </a:rPr>
              <a:t>To create empathy and personal connections with victims of the Holocaust</a:t>
            </a:r>
          </a:p>
          <a:p>
            <a:pPr lvl="0"/>
            <a:r>
              <a:rPr lang="en-US" sz="2500" dirty="0">
                <a:solidFill>
                  <a:srgbClr val="FFC000"/>
                </a:solidFill>
              </a:rPr>
              <a:t>As an educational tool for interdisciplinary/differentiated instruction</a:t>
            </a:r>
          </a:p>
          <a:p>
            <a:pPr lvl="0"/>
            <a:r>
              <a:rPr lang="en-US" sz="2500" dirty="0">
                <a:solidFill>
                  <a:srgbClr val="FFC000"/>
                </a:solidFill>
              </a:rPr>
              <a:t>To shape views relative to ideas of social justice, discrimination, and acceptance of others</a:t>
            </a:r>
          </a:p>
          <a:p>
            <a:pPr lvl="0"/>
            <a:r>
              <a:rPr lang="en-US" sz="2500" dirty="0">
                <a:solidFill>
                  <a:srgbClr val="FFC000"/>
                </a:solidFill>
              </a:rPr>
              <a:t>To create "parallels" to other places and times where genocide occurs</a:t>
            </a:r>
          </a:p>
          <a:p>
            <a:pPr lvl="0"/>
            <a:r>
              <a:rPr lang="en-US" sz="2500" dirty="0">
                <a:solidFill>
                  <a:srgbClr val="FFC000"/>
                </a:solidFill>
              </a:rPr>
              <a:t>Other</a:t>
            </a:r>
          </a:p>
          <a:p>
            <a:endParaRPr lang="en-US" dirty="0"/>
          </a:p>
        </p:txBody>
      </p:sp>
    </p:spTree>
    <p:extLst>
      <p:ext uri="{BB962C8B-B14F-4D97-AF65-F5344CB8AC3E}">
        <p14:creationId xmlns:p14="http://schemas.microsoft.com/office/powerpoint/2010/main" val="187221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Cumulative Data Results</a:t>
            </a:r>
            <a:br>
              <a:rPr lang="en-US" dirty="0"/>
            </a:br>
            <a:r>
              <a:rPr lang="en-US" dirty="0"/>
              <a:t>38.68% of lessons use music</a:t>
            </a:r>
          </a:p>
        </p:txBody>
      </p:sp>
      <p:sp>
        <p:nvSpPr>
          <p:cNvPr id="3" name="Text Placeholder 2"/>
          <p:cNvSpPr>
            <a:spLocks noGrp="1"/>
          </p:cNvSpPr>
          <p:nvPr>
            <p:ph type="body" idx="1"/>
          </p:nvPr>
        </p:nvSpPr>
        <p:spPr/>
        <p:txBody>
          <a:bodyPr/>
          <a:lstStyle/>
          <a:p>
            <a:r>
              <a:rPr lang="en-US" dirty="0">
                <a:solidFill>
                  <a:schemeClr val="accent3">
                    <a:lumMod val="75000"/>
                  </a:schemeClr>
                </a:solidFill>
              </a:rPr>
              <a:t>Types of music used</a:t>
            </a:r>
          </a:p>
        </p:txBody>
      </p:sp>
      <p:sp>
        <p:nvSpPr>
          <p:cNvPr id="4" name="Text Placeholder 3"/>
          <p:cNvSpPr>
            <a:spLocks noGrp="1"/>
          </p:cNvSpPr>
          <p:nvPr>
            <p:ph type="body" sz="half" idx="3"/>
          </p:nvPr>
        </p:nvSpPr>
        <p:spPr/>
        <p:txBody>
          <a:bodyPr>
            <a:normAutofit/>
          </a:bodyPr>
          <a:lstStyle/>
          <a:p>
            <a:r>
              <a:rPr lang="en-US" dirty="0">
                <a:solidFill>
                  <a:srgbClr val="92D050"/>
                </a:solidFill>
              </a:rPr>
              <a:t>RATIONALES for use</a:t>
            </a:r>
          </a:p>
        </p:txBody>
      </p:sp>
      <p:pic>
        <p:nvPicPr>
          <p:cNvPr id="13" name="Content Placeholder 12"/>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4040188" cy="2542659"/>
          </a:xfrm>
          <a:prstGeom prst="rect">
            <a:avLst/>
          </a:prstGeom>
          <a:noFill/>
          <a:ln>
            <a:noFill/>
          </a:ln>
        </p:spPr>
      </p:pic>
      <p:graphicFrame>
        <p:nvGraphicFramePr>
          <p:cNvPr id="8" name="Content Placeholder 7"/>
          <p:cNvGraphicFramePr>
            <a:graphicFrameLocks noGrp="1"/>
          </p:cNvGraphicFramePr>
          <p:nvPr>
            <p:ph sz="quarter" idx="4"/>
          </p:nvPr>
        </p:nvGraphicFramePr>
        <p:xfrm>
          <a:off x="4645025" y="2362200"/>
          <a:ext cx="4041775" cy="3763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70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i="1" dirty="0">
                <a:effectLst/>
              </a:rPr>
              <a:t>Summary of top three responses from web and survey data:</a:t>
            </a:r>
            <a:endParaRPr lang="en-US" dirty="0">
              <a:effectLst/>
            </a:endParaRPr>
          </a:p>
        </p:txBody>
      </p:sp>
      <p:sp>
        <p:nvSpPr>
          <p:cNvPr id="12" name="Text Placeholder 11"/>
          <p:cNvSpPr>
            <a:spLocks noGrp="1"/>
          </p:cNvSpPr>
          <p:nvPr>
            <p:ph type="body" idx="1"/>
          </p:nvPr>
        </p:nvSpPr>
        <p:spPr/>
        <p:txBody>
          <a:bodyPr/>
          <a:lstStyle/>
          <a:p>
            <a:pPr marL="137160"/>
            <a:r>
              <a:rPr lang="en-US" b="1" i="1" u="sng" dirty="0">
                <a:solidFill>
                  <a:srgbClr val="FFC000"/>
                </a:solidFill>
              </a:rPr>
              <a:t>TYPES OF MUSIC</a:t>
            </a:r>
            <a:r>
              <a:rPr lang="en-US" b="1" i="1" dirty="0">
                <a:solidFill>
                  <a:srgbClr val="FFC000"/>
                </a:solidFill>
              </a:rPr>
              <a:t>: </a:t>
            </a:r>
          </a:p>
        </p:txBody>
      </p:sp>
      <p:sp>
        <p:nvSpPr>
          <p:cNvPr id="13" name="Text Placeholder 12"/>
          <p:cNvSpPr>
            <a:spLocks noGrp="1"/>
          </p:cNvSpPr>
          <p:nvPr>
            <p:ph type="body" sz="half" idx="3"/>
          </p:nvPr>
        </p:nvSpPr>
        <p:spPr/>
        <p:txBody>
          <a:bodyPr>
            <a:normAutofit fontScale="92500" lnSpcReduction="20000"/>
          </a:bodyPr>
          <a:lstStyle/>
          <a:p>
            <a:pPr algn="ctr"/>
            <a:endParaRPr lang="en-US" b="1" i="1" dirty="0">
              <a:solidFill>
                <a:srgbClr val="FFC000"/>
              </a:solidFill>
            </a:endParaRPr>
          </a:p>
          <a:p>
            <a:r>
              <a:rPr lang="en-US" b="1" i="1" u="sng" dirty="0">
                <a:solidFill>
                  <a:srgbClr val="FFC000"/>
                </a:solidFill>
              </a:rPr>
              <a:t>Rationales FOR USE: </a:t>
            </a:r>
          </a:p>
          <a:p>
            <a:endParaRPr lang="en-US" dirty="0"/>
          </a:p>
        </p:txBody>
      </p:sp>
      <p:sp>
        <p:nvSpPr>
          <p:cNvPr id="10" name="Content Placeholder 9"/>
          <p:cNvSpPr>
            <a:spLocks noGrp="1"/>
          </p:cNvSpPr>
          <p:nvPr>
            <p:ph sz="quarter" idx="2"/>
          </p:nvPr>
        </p:nvSpPr>
        <p:spPr/>
        <p:txBody>
          <a:bodyPr/>
          <a:lstStyle/>
          <a:p>
            <a:pPr marL="137160" indent="0">
              <a:buNone/>
            </a:pPr>
            <a:r>
              <a:rPr lang="en-US" b="1" i="1" dirty="0">
                <a:solidFill>
                  <a:srgbClr val="FFC000"/>
                </a:solidFill>
              </a:rPr>
              <a:t>Camps/Ghettos 73.17%</a:t>
            </a:r>
          </a:p>
          <a:p>
            <a:pPr marL="137160" indent="0">
              <a:buNone/>
            </a:pPr>
            <a:endParaRPr lang="en-US" b="1" i="1" dirty="0">
              <a:solidFill>
                <a:srgbClr val="FFC000"/>
              </a:solidFill>
            </a:endParaRPr>
          </a:p>
          <a:p>
            <a:pPr marL="137160" indent="0">
              <a:buNone/>
            </a:pPr>
            <a:r>
              <a:rPr lang="en-US" b="1" i="1" dirty="0">
                <a:solidFill>
                  <a:srgbClr val="FFC000"/>
                </a:solidFill>
              </a:rPr>
              <a:t>Jewish music 43.90%</a:t>
            </a:r>
          </a:p>
          <a:p>
            <a:pPr marL="137160" indent="0">
              <a:buNone/>
            </a:pPr>
            <a:endParaRPr lang="en-US" b="1" i="1" dirty="0">
              <a:solidFill>
                <a:srgbClr val="FFC000"/>
              </a:solidFill>
            </a:endParaRPr>
          </a:p>
          <a:p>
            <a:pPr marL="137160" indent="0">
              <a:buNone/>
            </a:pPr>
            <a:r>
              <a:rPr lang="en-US" b="1" i="1" dirty="0">
                <a:solidFill>
                  <a:srgbClr val="FFC000"/>
                </a:solidFill>
              </a:rPr>
              <a:t>Memorial music 41.46%</a:t>
            </a:r>
            <a:endParaRPr lang="en-US" dirty="0">
              <a:solidFill>
                <a:srgbClr val="FFC000"/>
              </a:solidFill>
            </a:endParaRPr>
          </a:p>
          <a:p>
            <a:endParaRPr lang="en-US" dirty="0"/>
          </a:p>
        </p:txBody>
      </p:sp>
      <p:sp>
        <p:nvSpPr>
          <p:cNvPr id="11" name="Content Placeholder 10"/>
          <p:cNvSpPr>
            <a:spLocks noGrp="1"/>
          </p:cNvSpPr>
          <p:nvPr>
            <p:ph sz="quarter" idx="4"/>
          </p:nvPr>
        </p:nvSpPr>
        <p:spPr/>
        <p:txBody>
          <a:bodyPr/>
          <a:lstStyle/>
          <a:p>
            <a:pPr marL="137160" indent="0">
              <a:buNone/>
            </a:pPr>
            <a:r>
              <a:rPr lang="en-US" b="1" i="1" dirty="0">
                <a:solidFill>
                  <a:srgbClr val="FFC000"/>
                </a:solidFill>
              </a:rPr>
              <a:t>Resistance 70.73%</a:t>
            </a:r>
          </a:p>
          <a:p>
            <a:pPr marL="137160" indent="0">
              <a:buNone/>
            </a:pPr>
            <a:endParaRPr lang="en-US" b="1" i="1" dirty="0">
              <a:solidFill>
                <a:srgbClr val="FFC000"/>
              </a:solidFill>
            </a:endParaRPr>
          </a:p>
          <a:p>
            <a:pPr marL="137160" indent="0">
              <a:buNone/>
            </a:pPr>
            <a:r>
              <a:rPr lang="en-US" b="1" i="1" dirty="0">
                <a:solidFill>
                  <a:srgbClr val="FFC000"/>
                </a:solidFill>
              </a:rPr>
              <a:t>Empathy 63.41%</a:t>
            </a:r>
          </a:p>
          <a:p>
            <a:pPr marL="137160" indent="0">
              <a:buNone/>
            </a:pPr>
            <a:endParaRPr lang="en-US" b="1" i="1" dirty="0">
              <a:solidFill>
                <a:srgbClr val="FFC000"/>
              </a:solidFill>
            </a:endParaRPr>
          </a:p>
          <a:p>
            <a:pPr marL="137160" indent="0">
              <a:buNone/>
            </a:pPr>
            <a:r>
              <a:rPr lang="en-US" b="1" i="1" dirty="0">
                <a:solidFill>
                  <a:srgbClr val="FFC000"/>
                </a:solidFill>
              </a:rPr>
              <a:t>Hist. Background  63.41%</a:t>
            </a:r>
            <a:endParaRPr lang="en-US" dirty="0">
              <a:solidFill>
                <a:srgbClr val="FFC000"/>
              </a:solidFill>
            </a:endParaRPr>
          </a:p>
          <a:p>
            <a:endParaRPr lang="en-US" dirty="0"/>
          </a:p>
        </p:txBody>
      </p:sp>
      <p:sp>
        <p:nvSpPr>
          <p:cNvPr id="2" name="TextBox 1"/>
          <p:cNvSpPr txBox="1"/>
          <p:nvPr/>
        </p:nvSpPr>
        <p:spPr>
          <a:xfrm>
            <a:off x="850393" y="5257800"/>
            <a:ext cx="7239000" cy="1569660"/>
          </a:xfrm>
          <a:prstGeom prst="rect">
            <a:avLst/>
          </a:prstGeom>
          <a:noFill/>
        </p:spPr>
        <p:txBody>
          <a:bodyPr wrap="square" rtlCol="0">
            <a:spAutoFit/>
          </a:bodyPr>
          <a:lstStyle/>
          <a:p>
            <a:pPr algn="ctr">
              <a:defRPr/>
            </a:pPr>
            <a:r>
              <a:rPr lang="en-US" sz="2400" dirty="0">
                <a:solidFill>
                  <a:srgbClr val="FFC000"/>
                </a:solidFill>
              </a:rPr>
              <a:t>“When students sing these songs, they step into the shoes of people they sing about. They feel their pains and joys; they live their hopes and despairs.” R. </a:t>
            </a:r>
            <a:r>
              <a:rPr lang="en-US" sz="2400" dirty="0" err="1">
                <a:solidFill>
                  <a:srgbClr val="FFC000"/>
                </a:solidFill>
              </a:rPr>
              <a:t>Chartock</a:t>
            </a:r>
            <a:endParaRPr lang="en-US" sz="2400" dirty="0">
              <a:solidFill>
                <a:srgbClr val="FFC000"/>
              </a:solidFill>
            </a:endParaRPr>
          </a:p>
        </p:txBody>
      </p:sp>
    </p:spTree>
    <p:extLst>
      <p:ext uri="{BB962C8B-B14F-4D97-AF65-F5344CB8AC3E}">
        <p14:creationId xmlns:p14="http://schemas.microsoft.com/office/powerpoint/2010/main" val="212154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the Individual to the Universal</a:t>
            </a:r>
          </a:p>
        </p:txBody>
      </p:sp>
      <p:sp>
        <p:nvSpPr>
          <p:cNvPr id="3" name="Text Placeholder 2"/>
          <p:cNvSpPr>
            <a:spLocks noGrp="1"/>
          </p:cNvSpPr>
          <p:nvPr>
            <p:ph type="body" idx="1"/>
          </p:nvPr>
        </p:nvSpPr>
        <p:spPr/>
        <p:txBody>
          <a:bodyPr>
            <a:normAutofit fontScale="92500" lnSpcReduction="20000"/>
          </a:bodyPr>
          <a:lstStyle/>
          <a:p>
            <a:pPr algn="ctr"/>
            <a:r>
              <a:rPr lang="en-US" dirty="0">
                <a:solidFill>
                  <a:srgbClr val="FFC000"/>
                </a:solidFill>
              </a:rPr>
              <a:t>Holocaust -specific</a:t>
            </a:r>
          </a:p>
          <a:p>
            <a:pPr algn="ctr"/>
            <a:r>
              <a:rPr lang="en-US" dirty="0">
                <a:solidFill>
                  <a:srgbClr val="FFC000"/>
                </a:solidFill>
              </a:rPr>
              <a:t>goals</a:t>
            </a:r>
          </a:p>
        </p:txBody>
      </p:sp>
      <p:sp>
        <p:nvSpPr>
          <p:cNvPr id="4" name="Text Placeholder 3"/>
          <p:cNvSpPr>
            <a:spLocks noGrp="1"/>
          </p:cNvSpPr>
          <p:nvPr>
            <p:ph type="body" sz="half" idx="3"/>
          </p:nvPr>
        </p:nvSpPr>
        <p:spPr/>
        <p:txBody>
          <a:bodyPr>
            <a:normAutofit lnSpcReduction="10000"/>
          </a:bodyPr>
          <a:lstStyle/>
          <a:p>
            <a:pPr algn="ctr"/>
            <a:r>
              <a:rPr lang="en-US" dirty="0">
                <a:solidFill>
                  <a:srgbClr val="FFC000"/>
                </a:solidFill>
              </a:rPr>
              <a:t>Global/universal goals</a:t>
            </a:r>
          </a:p>
        </p:txBody>
      </p:sp>
      <p:sp>
        <p:nvSpPr>
          <p:cNvPr id="5" name="Content Placeholder 4"/>
          <p:cNvSpPr>
            <a:spLocks noGrp="1"/>
          </p:cNvSpPr>
          <p:nvPr>
            <p:ph sz="quarter" idx="2"/>
          </p:nvPr>
        </p:nvSpPr>
        <p:spPr/>
        <p:txBody>
          <a:bodyPr>
            <a:normAutofit fontScale="92500" lnSpcReduction="10000"/>
          </a:bodyPr>
          <a:lstStyle/>
          <a:p>
            <a:pPr marL="137160" indent="0">
              <a:buNone/>
            </a:pPr>
            <a:r>
              <a:rPr lang="en-US" i="1" dirty="0">
                <a:solidFill>
                  <a:srgbClr val="FFC000"/>
                </a:solidFill>
              </a:rPr>
              <a:t>“…the central value of music in the ghetto was its vital human expression. Within an inhuman environment, the voice that continued to sing…became the cry of the inmates for recognitions as human beings…” </a:t>
            </a:r>
          </a:p>
          <a:p>
            <a:pPr marL="137160" indent="0">
              <a:buNone/>
            </a:pPr>
            <a:r>
              <a:rPr lang="en-US" dirty="0">
                <a:solidFill>
                  <a:srgbClr val="FFC000"/>
                </a:solidFill>
              </a:rPr>
              <a:t>Gila Flam, </a:t>
            </a:r>
            <a:r>
              <a:rPr lang="en-US" i="1" dirty="0">
                <a:solidFill>
                  <a:srgbClr val="FFC000"/>
                </a:solidFill>
              </a:rPr>
              <a:t>Singing for Survival: Songs of the Lodz Ghetto</a:t>
            </a:r>
            <a:endParaRPr lang="en-US" dirty="0">
              <a:solidFill>
                <a:srgbClr val="FFC000"/>
              </a:solidFill>
            </a:endParaRPr>
          </a:p>
        </p:txBody>
      </p:sp>
      <p:sp>
        <p:nvSpPr>
          <p:cNvPr id="6" name="Content Placeholder 5"/>
          <p:cNvSpPr>
            <a:spLocks noGrp="1"/>
          </p:cNvSpPr>
          <p:nvPr>
            <p:ph sz="quarter" idx="4"/>
          </p:nvPr>
        </p:nvSpPr>
        <p:spPr/>
        <p:txBody>
          <a:bodyPr>
            <a:normAutofit/>
          </a:bodyPr>
          <a:lstStyle/>
          <a:p>
            <a:pPr marL="137160" indent="0">
              <a:buNone/>
            </a:pPr>
            <a:r>
              <a:rPr lang="en-US" i="1" dirty="0">
                <a:solidFill>
                  <a:srgbClr val="FFC000"/>
                </a:solidFill>
              </a:rPr>
              <a:t>“Through the example of music in the Holocaust, students will be led to understand how marginalization, hatred, and oppression create barriers between people.”</a:t>
            </a:r>
          </a:p>
          <a:p>
            <a:pPr marL="137160" indent="0">
              <a:buNone/>
            </a:pPr>
            <a:r>
              <a:rPr lang="en-US" dirty="0">
                <a:solidFill>
                  <a:srgbClr val="FFC000"/>
                </a:solidFill>
              </a:rPr>
              <a:t>KSU Global Learning Initiative/Laurence Sherr</a:t>
            </a:r>
          </a:p>
        </p:txBody>
      </p:sp>
    </p:spTree>
    <p:extLst>
      <p:ext uri="{BB962C8B-B14F-4D97-AF65-F5344CB8AC3E}">
        <p14:creationId xmlns:p14="http://schemas.microsoft.com/office/powerpoint/2010/main" val="1840372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Defiant Requiem in the classroom teaches students about…</a:t>
            </a:r>
          </a:p>
        </p:txBody>
      </p:sp>
      <p:sp>
        <p:nvSpPr>
          <p:cNvPr id="8" name="Text Placeholder 7"/>
          <p:cNvSpPr>
            <a:spLocks noGrp="1"/>
          </p:cNvSpPr>
          <p:nvPr>
            <p:ph type="body" idx="2"/>
          </p:nvPr>
        </p:nvSpPr>
        <p:spPr/>
        <p:txBody>
          <a:bodyPr>
            <a:noAutofit/>
          </a:bodyPr>
          <a:lstStyle/>
          <a:p>
            <a:r>
              <a:rPr lang="en-US" sz="2000" dirty="0">
                <a:solidFill>
                  <a:srgbClr val="FFC000"/>
                </a:solidFill>
              </a:rPr>
              <a:t>Life in Terezin.</a:t>
            </a:r>
          </a:p>
          <a:p>
            <a:endParaRPr lang="en-US" sz="2000" dirty="0">
              <a:solidFill>
                <a:srgbClr val="FFC000"/>
              </a:solidFill>
            </a:endParaRPr>
          </a:p>
          <a:p>
            <a:r>
              <a:rPr lang="en-US" sz="2000" dirty="0">
                <a:solidFill>
                  <a:srgbClr val="FFC000"/>
                </a:solidFill>
              </a:rPr>
              <a:t>A historical event in Terezin</a:t>
            </a:r>
          </a:p>
          <a:p>
            <a:endParaRPr lang="en-US" sz="2000" dirty="0">
              <a:solidFill>
                <a:srgbClr val="FFC000"/>
              </a:solidFill>
            </a:endParaRPr>
          </a:p>
          <a:p>
            <a:r>
              <a:rPr lang="en-US" sz="2000" dirty="0">
                <a:solidFill>
                  <a:srgbClr val="FFC000"/>
                </a:solidFill>
              </a:rPr>
              <a:t>Music as Resistance</a:t>
            </a:r>
          </a:p>
          <a:p>
            <a:r>
              <a:rPr lang="en-US" sz="2000" dirty="0">
                <a:solidFill>
                  <a:srgbClr val="FFC000"/>
                </a:solidFill>
              </a:rPr>
              <a:t>Music as Propaganda</a:t>
            </a:r>
          </a:p>
          <a:p>
            <a:endParaRPr lang="en-US" sz="2000" dirty="0">
              <a:solidFill>
                <a:srgbClr val="FFC000"/>
              </a:solidFill>
            </a:endParaRPr>
          </a:p>
          <a:p>
            <a:r>
              <a:rPr lang="en-US" sz="2000" dirty="0">
                <a:solidFill>
                  <a:srgbClr val="FFC000"/>
                </a:solidFill>
              </a:rPr>
              <a:t>Creating emotional bond between  student and victims</a:t>
            </a:r>
            <a:endParaRPr lang="en-US" sz="2000" dirty="0"/>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67200" y="611848"/>
            <a:ext cx="3981655" cy="5175516"/>
          </a:xfrm>
        </p:spPr>
      </p:pic>
    </p:spTree>
    <p:extLst>
      <p:ext uri="{BB962C8B-B14F-4D97-AF65-F5344CB8AC3E}">
        <p14:creationId xmlns:p14="http://schemas.microsoft.com/office/powerpoint/2010/main" val="3681879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413</TotalTime>
  <Words>2336</Words>
  <Application>Microsoft Office PowerPoint</Application>
  <PresentationFormat>On-screen Show (4:3)</PresentationFormat>
  <Paragraphs>364</Paragraphs>
  <Slides>12</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Book Antiqua</vt:lpstr>
      <vt:lpstr>Calibri</vt:lpstr>
      <vt:lpstr>Lucida Sans</vt:lpstr>
      <vt:lpstr>Wingdings</vt:lpstr>
      <vt:lpstr>Wingdings 2</vt:lpstr>
      <vt:lpstr>Wingdings 3</vt:lpstr>
      <vt:lpstr>Apex</vt:lpstr>
      <vt:lpstr>Teaching the holocaust  through music in  secondary education  </vt:lpstr>
      <vt:lpstr>Music in the Classroom What the experts say</vt:lpstr>
      <vt:lpstr>Holocaust Music in the Classroom What the experts say</vt:lpstr>
      <vt:lpstr>Methodology and Research Design</vt:lpstr>
      <vt:lpstr>Survey and Web Questions</vt:lpstr>
      <vt:lpstr>Cumulative Data Results 38.68% of lessons use music</vt:lpstr>
      <vt:lpstr>Summary of top three responses from web and survey data:</vt:lpstr>
      <vt:lpstr>From the Individual to the Universal</vt:lpstr>
      <vt:lpstr>Defiant Requiem in the classroom teaches students about…</vt:lpstr>
      <vt:lpstr>From Defiant Requiem Curriculum</vt:lpstr>
      <vt:lpstr>Requiem Translations</vt:lpstr>
      <vt:lpstr>Defiant Requiem in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context of secondary school Holocaust education curricula, to what extent and in what manner is music used as an educational tool in teaching about the Holocaust?  Daniel Gale</dc:title>
  <dc:creator>Cantor Gail</dc:creator>
  <cp:lastModifiedBy>Daniel Gale</cp:lastModifiedBy>
  <cp:revision>49</cp:revision>
  <dcterms:created xsi:type="dcterms:W3CDTF">2016-04-15T17:49:13Z</dcterms:created>
  <dcterms:modified xsi:type="dcterms:W3CDTF">2016-06-23T01:28:18Z</dcterms:modified>
</cp:coreProperties>
</file>